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ppt/tags/tag20.xml" ContentType="application/vnd.openxmlformats-officedocument.presentationml.tags+xml"/>
  <Override PartName="/ppt/notesSlides/notesSlide34.xml" ContentType="application/vnd.openxmlformats-officedocument.presentationml.notesSlide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ppt/tags/tag22.xml" ContentType="application/vnd.openxmlformats-officedocument.presentationml.tags+xml"/>
  <Override PartName="/ppt/notesSlides/notesSlide36.xml" ContentType="application/vnd.openxmlformats-officedocument.presentationml.notesSlide+xml"/>
  <Override PartName="/ppt/tags/tag23.xml" ContentType="application/vnd.openxmlformats-officedocument.presentationml.tags+xml"/>
  <Override PartName="/ppt/notesSlides/notesSlide37.xml" ContentType="application/vnd.openxmlformats-officedocument.presentationml.notesSlide+xml"/>
  <Override PartName="/ppt/tags/tag24.xml" ContentType="application/vnd.openxmlformats-officedocument.presentationml.tags+xml"/>
  <Override PartName="/ppt/notesSlides/notesSlide38.xml" ContentType="application/vnd.openxmlformats-officedocument.presentationml.notesSlide+xml"/>
  <Override PartName="/ppt/tags/tag25.xml" ContentType="application/vnd.openxmlformats-officedocument.presentationml.tags+xml"/>
  <Override PartName="/ppt/notesSlides/notesSlide39.xml" ContentType="application/vnd.openxmlformats-officedocument.presentationml.notesSlide+xml"/>
  <Override PartName="/ppt/tags/tag2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2"/>
  </p:notesMasterIdLst>
  <p:sldIdLst>
    <p:sldId id="256" r:id="rId2"/>
    <p:sldId id="300" r:id="rId3"/>
    <p:sldId id="467" r:id="rId4"/>
    <p:sldId id="305" r:id="rId5"/>
    <p:sldId id="404" r:id="rId6"/>
    <p:sldId id="307" r:id="rId7"/>
    <p:sldId id="308" r:id="rId8"/>
    <p:sldId id="314" r:id="rId9"/>
    <p:sldId id="315" r:id="rId10"/>
    <p:sldId id="309" r:id="rId11"/>
    <p:sldId id="310" r:id="rId12"/>
    <p:sldId id="311" r:id="rId13"/>
    <p:sldId id="312" r:id="rId14"/>
    <p:sldId id="313" r:id="rId15"/>
    <p:sldId id="316" r:id="rId16"/>
    <p:sldId id="402" r:id="rId17"/>
    <p:sldId id="403" r:id="rId18"/>
    <p:sldId id="405" r:id="rId19"/>
    <p:sldId id="407" r:id="rId20"/>
    <p:sldId id="406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511" r:id="rId48"/>
    <p:sldId id="512" r:id="rId49"/>
    <p:sldId id="513" r:id="rId50"/>
    <p:sldId id="514" r:id="rId51"/>
    <p:sldId id="515" r:id="rId52"/>
    <p:sldId id="516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4" r:id="rId61"/>
    <p:sldId id="525" r:id="rId62"/>
    <p:sldId id="526" r:id="rId63"/>
    <p:sldId id="527" r:id="rId64"/>
    <p:sldId id="528" r:id="rId65"/>
    <p:sldId id="529" r:id="rId66"/>
    <p:sldId id="530" r:id="rId67"/>
    <p:sldId id="531" r:id="rId68"/>
    <p:sldId id="532" r:id="rId69"/>
    <p:sldId id="355" r:id="rId70"/>
    <p:sldId id="410" r:id="rId71"/>
    <p:sldId id="356" r:id="rId72"/>
    <p:sldId id="411" r:id="rId73"/>
    <p:sldId id="357" r:id="rId74"/>
    <p:sldId id="358" r:id="rId75"/>
    <p:sldId id="359" r:id="rId76"/>
    <p:sldId id="360" r:id="rId77"/>
    <p:sldId id="361" r:id="rId78"/>
    <p:sldId id="330" r:id="rId79"/>
    <p:sldId id="331" r:id="rId80"/>
    <p:sldId id="334" r:id="rId81"/>
    <p:sldId id="456" r:id="rId82"/>
    <p:sldId id="457" r:id="rId83"/>
    <p:sldId id="332" r:id="rId84"/>
    <p:sldId id="459" r:id="rId85"/>
    <p:sldId id="460" r:id="rId86"/>
    <p:sldId id="462" r:id="rId87"/>
    <p:sldId id="461" r:id="rId88"/>
    <p:sldId id="475" r:id="rId89"/>
    <p:sldId id="477" r:id="rId90"/>
    <p:sldId id="374" r:id="rId91"/>
    <p:sldId id="375" r:id="rId92"/>
    <p:sldId id="428" r:id="rId93"/>
    <p:sldId id="376" r:id="rId94"/>
    <p:sldId id="430" r:id="rId95"/>
    <p:sldId id="431" r:id="rId96"/>
    <p:sldId id="451" r:id="rId97"/>
    <p:sldId id="472" r:id="rId98"/>
    <p:sldId id="442" r:id="rId99"/>
    <p:sldId id="452" r:id="rId100"/>
    <p:sldId id="444" r:id="rId101"/>
    <p:sldId id="448" r:id="rId102"/>
    <p:sldId id="473" r:id="rId103"/>
    <p:sldId id="478" r:id="rId104"/>
    <p:sldId id="479" r:id="rId105"/>
    <p:sldId id="480" r:id="rId106"/>
    <p:sldId id="481" r:id="rId107"/>
    <p:sldId id="482" r:id="rId108"/>
    <p:sldId id="483" r:id="rId109"/>
    <p:sldId id="484" r:id="rId110"/>
    <p:sldId id="335" r:id="rId111"/>
    <p:sldId id="336" r:id="rId112"/>
    <p:sldId id="398" r:id="rId113"/>
    <p:sldId id="399" r:id="rId114"/>
    <p:sldId id="436" r:id="rId115"/>
    <p:sldId id="438" r:id="rId116"/>
    <p:sldId id="437" r:id="rId117"/>
    <p:sldId id="439" r:id="rId118"/>
    <p:sldId id="440" r:id="rId119"/>
    <p:sldId id="441" r:id="rId120"/>
    <p:sldId id="453" r:id="rId121"/>
    <p:sldId id="454" r:id="rId122"/>
    <p:sldId id="455" r:id="rId123"/>
    <p:sldId id="412" r:id="rId124"/>
    <p:sldId id="413" r:id="rId125"/>
    <p:sldId id="476" r:id="rId126"/>
    <p:sldId id="474" r:id="rId127"/>
    <p:sldId id="414" r:id="rId128"/>
    <p:sldId id="415" r:id="rId129"/>
    <p:sldId id="416" r:id="rId130"/>
    <p:sldId id="417" r:id="rId1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wab, Faisal" initials="N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9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88" autoAdjust="0"/>
  </p:normalViewPr>
  <p:slideViewPr>
    <p:cSldViewPr>
      <p:cViewPr>
        <p:scale>
          <a:sx n="54" d="100"/>
          <a:sy n="54" d="100"/>
        </p:scale>
        <p:origin x="-1232" y="-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2T13:00:49.628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8260-27A3-40BB-8B94-940CE705AB84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4A7B-AE4D-4BC9-80C2-529A7E3B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2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D980-B585-574E-A40D-6418E1AC5FA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06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3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13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7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7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8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4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92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8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0142-1290-BB44-B5E4-BA74BCD0823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0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0142-1290-BB44-B5E4-BA74BCD0823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4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0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0142-1290-BB44-B5E4-BA74BCD0823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3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80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4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9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1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1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0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95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5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01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2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5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Key-value store … in Pileus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8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Spanner</a:t>
            </a:r>
            <a:r>
              <a:rPr lang="en-US" baseline="0" dirty="0" smtClean="0"/>
              <a:t> and google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7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Contrast with stream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2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latency/performance</a:t>
            </a:r>
            <a:r>
              <a:rPr lang="en-US" baseline="0" dirty="0" smtClean="0"/>
              <a:t> within DC is getting lower (NVM/RDMA) which will increase the divide between WAN and </a:t>
            </a:r>
            <a:r>
              <a:rPr lang="en-US" baseline="0" smtClean="0"/>
              <a:t>intra-datacenter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651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5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DC7ADC-C99A-4335-A7D5-79BEA0F0EEF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cs.ucsb.edu/~victorzakhary/demo/demo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comments" Target="../comments/commen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challenges of </a:t>
            </a:r>
            <a:r>
              <a:rPr lang="en-US" b="1" dirty="0" smtClean="0"/>
              <a:t>Global-scale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9144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0" y="4743600"/>
            <a:ext cx="9144000" cy="2114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dirty="0" smtClean="0"/>
              <a:t>Faisal Nawab	Divy Agrawal		Amr El Abbadi</a:t>
            </a:r>
            <a:endParaRPr lang="en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762" y="5532700"/>
            <a:ext cx="986475" cy="52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3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64"/>
    </mc:Choice>
    <mc:Fallback xmlns="">
      <p:transition spd="slow" advTm="512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400" dirty="0" smtClean="0">
                <a:solidFill>
                  <a:schemeClr val="tx1"/>
                </a:solidFill>
              </a:rPr>
              <a:t>Challenges</a:t>
            </a:r>
            <a:endParaRPr lang="en-US" sz="2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4"/>
    </mc:Choice>
    <mc:Fallback xmlns="">
      <p:transition spd="slow" advTm="17084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37" y="1141614"/>
            <a:ext cx="7290054" cy="1124712"/>
          </a:xfrm>
        </p:spPr>
        <p:txBody>
          <a:bodyPr/>
          <a:lstStyle/>
          <a:p>
            <a:pPr algn="l"/>
            <a:r>
              <a:rPr lang="en-US" dirty="0" smtClean="0"/>
              <a:t>SPANStore: Architecture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0667" y="4110775"/>
            <a:ext cx="4383645" cy="1289498"/>
            <a:chOff x="667556" y="4338033"/>
            <a:chExt cx="4224270" cy="1719330"/>
          </a:xfrm>
        </p:grpSpPr>
        <p:sp>
          <p:nvSpPr>
            <p:cNvPr id="9" name="Cloud 8"/>
            <p:cNvSpPr/>
            <p:nvPr/>
          </p:nvSpPr>
          <p:spPr>
            <a:xfrm>
              <a:off x="667556" y="4338033"/>
              <a:ext cx="4224270" cy="171933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2594" y="5339367"/>
              <a:ext cx="1184856" cy="507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26524" y="4614929"/>
              <a:ext cx="2756079" cy="50549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SpanStore Library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8336" y="2420874"/>
            <a:ext cx="3206838" cy="1515177"/>
            <a:chOff x="1117781" y="2084832"/>
            <a:chExt cx="4275784" cy="2020236"/>
          </a:xfrm>
        </p:grpSpPr>
        <p:sp>
          <p:nvSpPr>
            <p:cNvPr id="14" name="Cloud 13"/>
            <p:cNvSpPr/>
            <p:nvPr/>
          </p:nvSpPr>
          <p:spPr>
            <a:xfrm>
              <a:off x="1117781" y="2084832"/>
              <a:ext cx="4275784" cy="202023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76749" y="3387072"/>
              <a:ext cx="1184856" cy="507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APP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74603" y="2846924"/>
              <a:ext cx="2756079" cy="50549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SpanStore Library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283575" y="2202771"/>
              <a:ext cx="1211686" cy="616311"/>
              <a:chOff x="8507570" y="4009888"/>
              <a:chExt cx="1211686" cy="616311"/>
            </a:xfrm>
          </p:grpSpPr>
          <p:sp>
            <p:nvSpPr>
              <p:cNvPr id="18" name="Flowchart: Magnetic Disk 17"/>
              <p:cNvSpPr/>
              <p:nvPr/>
            </p:nvSpPr>
            <p:spPr>
              <a:xfrm>
                <a:off x="8507570" y="4009888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Flowchart: Magnetic Disk 18"/>
              <p:cNvSpPr/>
              <p:nvPr/>
            </p:nvSpPr>
            <p:spPr>
              <a:xfrm>
                <a:off x="8662116" y="4070260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0" name="Flowchart: Magnetic Disk 19"/>
              <p:cNvSpPr/>
              <p:nvPr/>
            </p:nvSpPr>
            <p:spPr>
              <a:xfrm>
                <a:off x="8779098" y="4136265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378539" y="3086905"/>
            <a:ext cx="3168203" cy="1289498"/>
            <a:chOff x="7171386" y="2972873"/>
            <a:chExt cx="4224270" cy="1719330"/>
          </a:xfrm>
        </p:grpSpPr>
        <p:sp>
          <p:nvSpPr>
            <p:cNvPr id="7" name="Cloud 6"/>
            <p:cNvSpPr/>
            <p:nvPr/>
          </p:nvSpPr>
          <p:spPr>
            <a:xfrm>
              <a:off x="7171386" y="2972873"/>
              <a:ext cx="4224270" cy="171933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05481" y="3327043"/>
              <a:ext cx="2756079" cy="50549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SpanStore Library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677677" y="3956289"/>
              <a:ext cx="1211686" cy="616311"/>
              <a:chOff x="8507570" y="4009888"/>
              <a:chExt cx="1211686" cy="616311"/>
            </a:xfrm>
          </p:grpSpPr>
          <p:sp>
            <p:nvSpPr>
              <p:cNvPr id="23" name="Flowchart: Magnetic Disk 22"/>
              <p:cNvSpPr/>
              <p:nvPr/>
            </p:nvSpPr>
            <p:spPr>
              <a:xfrm>
                <a:off x="8507570" y="4009888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4" name="Flowchart: Magnetic Disk 23"/>
              <p:cNvSpPr/>
              <p:nvPr/>
            </p:nvSpPr>
            <p:spPr>
              <a:xfrm>
                <a:off x="8662116" y="4070260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5" name="Flowchart: Magnetic Disk 24"/>
              <p:cNvSpPr/>
              <p:nvPr/>
            </p:nvSpPr>
            <p:spPr>
              <a:xfrm>
                <a:off x="8779098" y="4136265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457423" y="4576024"/>
            <a:ext cx="3168203" cy="1289498"/>
            <a:chOff x="7276564" y="4958366"/>
            <a:chExt cx="4224270" cy="1719330"/>
          </a:xfrm>
        </p:grpSpPr>
        <p:sp>
          <p:nvSpPr>
            <p:cNvPr id="6" name="Cloud 5"/>
            <p:cNvSpPr/>
            <p:nvPr/>
          </p:nvSpPr>
          <p:spPr>
            <a:xfrm>
              <a:off x="7276564" y="4958366"/>
              <a:ext cx="4224270" cy="171933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80607" y="5280813"/>
              <a:ext cx="2756079" cy="50549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SpanStore Library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752803" y="5923846"/>
              <a:ext cx="1211686" cy="616311"/>
              <a:chOff x="8507570" y="4009888"/>
              <a:chExt cx="1211686" cy="616311"/>
            </a:xfrm>
          </p:grpSpPr>
          <p:sp>
            <p:nvSpPr>
              <p:cNvPr id="28" name="Flowchart: Magnetic Disk 27"/>
              <p:cNvSpPr/>
              <p:nvPr/>
            </p:nvSpPr>
            <p:spPr>
              <a:xfrm>
                <a:off x="8507570" y="4009888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Flowchart: Magnetic Disk 28"/>
              <p:cNvSpPr/>
              <p:nvPr/>
            </p:nvSpPr>
            <p:spPr>
              <a:xfrm>
                <a:off x="8662116" y="4070260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0" name="Flowchart: Magnetic Disk 29"/>
              <p:cNvSpPr/>
              <p:nvPr/>
            </p:nvSpPr>
            <p:spPr>
              <a:xfrm>
                <a:off x="8779098" y="4136265"/>
                <a:ext cx="940158" cy="489934"/>
              </a:xfrm>
              <a:prstGeom prst="flowChartMagneticDisk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cxnSp>
        <p:nvCxnSpPr>
          <p:cNvPr id="38" name="Curved Connector 37"/>
          <p:cNvCxnSpPr>
            <a:stCxn id="10" idx="1"/>
            <a:endCxn id="11" idx="1"/>
          </p:cNvCxnSpPr>
          <p:nvPr/>
        </p:nvCxnSpPr>
        <p:spPr>
          <a:xfrm rot="10800000">
            <a:off x="1184497" y="4508008"/>
            <a:ext cx="47808" cy="544134"/>
          </a:xfrm>
          <a:prstGeom prst="curvedConnector3">
            <a:avLst>
              <a:gd name="adj1" fmla="val 4586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4110" y="4992325"/>
            <a:ext cx="994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Get/Put(X)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33373" y="4880005"/>
            <a:ext cx="1192301" cy="4127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Meta Data</a:t>
            </a:r>
          </a:p>
        </p:txBody>
      </p:sp>
      <p:cxnSp>
        <p:nvCxnSpPr>
          <p:cNvPr id="52" name="Curved Connector 51"/>
          <p:cNvCxnSpPr>
            <a:stCxn id="11" idx="3"/>
            <a:endCxn id="42" idx="3"/>
          </p:cNvCxnSpPr>
          <p:nvPr/>
        </p:nvCxnSpPr>
        <p:spPr>
          <a:xfrm>
            <a:off x="4044559" y="4508008"/>
            <a:ext cx="181115" cy="578362"/>
          </a:xfrm>
          <a:prstGeom prst="curvedConnector3">
            <a:avLst>
              <a:gd name="adj1" fmla="val 19466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>
            <a:stCxn id="42" idx="1"/>
            <a:endCxn id="11" idx="2"/>
          </p:cNvCxnSpPr>
          <p:nvPr/>
        </p:nvCxnSpPr>
        <p:spPr>
          <a:xfrm rot="10800000">
            <a:off x="2614529" y="4697568"/>
            <a:ext cx="418844" cy="388802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11" idx="0"/>
            <a:endCxn id="20" idx="4"/>
          </p:cNvCxnSpPr>
          <p:nvPr/>
        </p:nvCxnSpPr>
        <p:spPr>
          <a:xfrm rot="5400000" flipH="1" flipV="1">
            <a:off x="2227681" y="3174683"/>
            <a:ext cx="1530611" cy="756918"/>
          </a:xfrm>
          <a:prstGeom prst="curvedConnector4">
            <a:avLst>
              <a:gd name="adj1" fmla="val 43998"/>
              <a:gd name="adj2" fmla="val 12265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1" idx="0"/>
            <a:endCxn id="23" idx="2"/>
          </p:cNvCxnSpPr>
          <p:nvPr/>
        </p:nvCxnSpPr>
        <p:spPr>
          <a:xfrm rot="5400000" flipH="1" flipV="1">
            <a:off x="4406266" y="2216455"/>
            <a:ext cx="310255" cy="3893730"/>
          </a:xfrm>
          <a:prstGeom prst="curvedConnector2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18" idx="2"/>
          </p:cNvCxnSpPr>
          <p:nvPr/>
        </p:nvCxnSpPr>
        <p:spPr>
          <a:xfrm rot="10800000" flipV="1">
            <a:off x="1847084" y="2693054"/>
            <a:ext cx="615597" cy="1622118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25" idx="3"/>
            <a:endCxn id="11" idx="3"/>
          </p:cNvCxnSpPr>
          <p:nvPr/>
        </p:nvCxnSpPr>
        <p:spPr>
          <a:xfrm rot="5400000">
            <a:off x="5443857" y="2887401"/>
            <a:ext cx="221308" cy="3019905"/>
          </a:xfrm>
          <a:prstGeom prst="curvedConnector2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1" idx="2"/>
            <a:endCxn id="10" idx="2"/>
          </p:cNvCxnSpPr>
          <p:nvPr/>
        </p:nvCxnSpPr>
        <p:spPr>
          <a:xfrm rot="5400000">
            <a:off x="1958336" y="4586316"/>
            <a:ext cx="544940" cy="767444"/>
          </a:xfrm>
          <a:prstGeom prst="curvedConnector3">
            <a:avLst>
              <a:gd name="adj1" fmla="val 131462"/>
            </a:avLst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172907" y="5373838"/>
            <a:ext cx="994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6075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8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Take me to your </a:t>
            </a:r>
            <a:r>
              <a:rPr lang="en-US" dirty="0"/>
              <a:t>Leader [VLDB </a:t>
            </a:r>
            <a:r>
              <a:rPr lang="en-US" dirty="0" smtClean="0"/>
              <a:t>2015]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Workload driven replication framework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ransactional workload</a:t>
            </a:r>
            <a:r>
              <a:rPr lang="en-US" dirty="0" smtClean="0"/>
              <a:t>)</a:t>
            </a:r>
          </a:p>
          <a:p>
            <a:r>
              <a:rPr lang="en-US" dirty="0"/>
              <a:t>Goal </a:t>
            </a:r>
            <a:r>
              <a:rPr lang="en-US" dirty="0">
                <a:solidFill>
                  <a:srgbClr val="FF0000"/>
                </a:solidFill>
              </a:rPr>
              <a:t>minimize the </a:t>
            </a:r>
            <a:r>
              <a:rPr lang="en-US" dirty="0" smtClean="0">
                <a:solidFill>
                  <a:srgbClr val="FF0000"/>
                </a:solidFill>
              </a:rPr>
              <a:t>latency of operation</a:t>
            </a:r>
            <a:endParaRPr lang="en-US" dirty="0" smtClean="0"/>
          </a:p>
          <a:p>
            <a:r>
              <a:rPr lang="en-US" dirty="0" smtClean="0"/>
              <a:t>Optimizes the placement for Google’s Spanner like architecture</a:t>
            </a:r>
          </a:p>
          <a:p>
            <a:pPr lvl="1"/>
            <a:r>
              <a:rPr lang="en-US" dirty="0" smtClean="0"/>
              <a:t>Leader placement</a:t>
            </a:r>
          </a:p>
          <a:p>
            <a:pPr lvl="1"/>
            <a:r>
              <a:rPr lang="en-US" dirty="0" smtClean="0"/>
              <a:t>Roles of different replicas</a:t>
            </a:r>
          </a:p>
          <a:p>
            <a:pPr lvl="1"/>
            <a:r>
              <a:rPr lang="en-US" dirty="0" smtClean="0"/>
              <a:t>Replica locations</a:t>
            </a:r>
          </a:p>
        </p:txBody>
      </p:sp>
    </p:spTree>
    <p:extLst>
      <p:ext uri="{BB962C8B-B14F-4D97-AF65-F5344CB8AC3E}">
        <p14:creationId xmlns:p14="http://schemas.microsoft.com/office/powerpoint/2010/main" val="5125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DB-RISK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Zakhary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et al. SIGMOD’16]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placement</a:t>
            </a:r>
          </a:p>
          <a:p>
            <a:pPr lvl="1"/>
            <a:r>
              <a:rPr lang="en-US" dirty="0" smtClean="0"/>
              <a:t>For transactional majority-based replication</a:t>
            </a:r>
          </a:p>
          <a:p>
            <a:pPr lvl="1"/>
            <a:r>
              <a:rPr lang="en-US" dirty="0" smtClean="0"/>
              <a:t>Read from a majority</a:t>
            </a:r>
          </a:p>
          <a:p>
            <a:pPr lvl="1"/>
            <a:r>
              <a:rPr lang="en-US" dirty="0" smtClean="0"/>
              <a:t>Commit by validating at a majority (2 phases)</a:t>
            </a:r>
          </a:p>
          <a:p>
            <a:pPr lvl="1"/>
            <a:endParaRPr lang="en-US" dirty="0"/>
          </a:p>
          <a:p>
            <a:r>
              <a:rPr lang="en-US" dirty="0" smtClean="0"/>
              <a:t>Explore the effects of existing optimizations</a:t>
            </a:r>
          </a:p>
          <a:p>
            <a:pPr lvl="1"/>
            <a:r>
              <a:rPr lang="en-US" dirty="0" smtClean="0"/>
              <a:t>Optimistic reads</a:t>
            </a:r>
          </a:p>
          <a:p>
            <a:pPr lvl="1"/>
            <a:r>
              <a:rPr lang="en-US" dirty="0" smtClean="0"/>
              <a:t>Passive replicas</a:t>
            </a:r>
          </a:p>
          <a:p>
            <a:pPr lvl="1"/>
            <a:endParaRPr lang="en-US" dirty="0"/>
          </a:p>
          <a:p>
            <a:r>
              <a:rPr lang="en-US" dirty="0" smtClean="0"/>
              <a:t>Proposes transaction hand-off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reads</a:t>
            </a:r>
            <a:endParaRPr lang="en-US" dirty="0"/>
          </a:p>
        </p:txBody>
      </p:sp>
      <p:pic>
        <p:nvPicPr>
          <p:cNvPr id="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575" y="2793148"/>
            <a:ext cx="350225" cy="55887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805170" y="3352018"/>
            <a:ext cx="1690630" cy="407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2"/>
          </p:cNvCxnSpPr>
          <p:nvPr/>
        </p:nvCxnSpPr>
        <p:spPr>
          <a:xfrm>
            <a:off x="4876800" y="3352018"/>
            <a:ext cx="1143000" cy="1029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105400" y="2133600"/>
            <a:ext cx="35814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from majority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reads</a:t>
            </a:r>
            <a:endParaRPr lang="en-US" dirty="0"/>
          </a:p>
        </p:txBody>
      </p:sp>
      <p:pic>
        <p:nvPicPr>
          <p:cNvPr id="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575" y="2793148"/>
            <a:ext cx="350225" cy="55887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105400" y="2133600"/>
            <a:ext cx="40386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locally</a:t>
            </a:r>
          </a:p>
          <a:p>
            <a:pPr algn="ctr"/>
            <a:r>
              <a:rPr lang="en-US" dirty="0" smtClean="0"/>
              <a:t>And validate reads in commit phase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59412" y="5464360"/>
            <a:ext cx="40386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Reduces read latency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May increase aborts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replicas</a:t>
            </a:r>
            <a:endParaRPr lang="en-US" dirty="0"/>
          </a:p>
        </p:txBody>
      </p:sp>
      <p:pic>
        <p:nvPicPr>
          <p:cNvPr id="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2912" y="3365430"/>
            <a:ext cx="350225" cy="55887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12" idx="4"/>
          </p:cNvCxnSpPr>
          <p:nvPr/>
        </p:nvCxnSpPr>
        <p:spPr>
          <a:xfrm flipH="1">
            <a:off x="6400800" y="3786700"/>
            <a:ext cx="1298744" cy="595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105400" y="2133600"/>
            <a:ext cx="40386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there is no local copy</a:t>
            </a:r>
          </a:p>
          <a:p>
            <a:pPr algn="ctr"/>
            <a:r>
              <a:rPr lang="en-US" dirty="0" smtClean="0"/>
              <a:t>Read from closest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replicas</a:t>
            </a:r>
            <a:endParaRPr lang="en-US" dirty="0"/>
          </a:p>
        </p:txBody>
      </p:sp>
      <p:pic>
        <p:nvPicPr>
          <p:cNvPr id="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2912" y="3365430"/>
            <a:ext cx="350225" cy="55887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105400" y="2133600"/>
            <a:ext cx="40386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a passive replica (cache)</a:t>
            </a:r>
          </a:p>
          <a:p>
            <a:pPr algn="ctr"/>
            <a:r>
              <a:rPr lang="en-US" dirty="0" smtClean="0"/>
              <a:t>Read from local cache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744536" y="5620990"/>
            <a:ext cx="4789863" cy="722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resources</a:t>
            </a:r>
          </a:p>
          <a:p>
            <a:pPr algn="ctr"/>
            <a:r>
              <a:rPr lang="en-US" dirty="0" smtClean="0"/>
              <a:t>Passive replica must be kept up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handoff</a:t>
            </a:r>
            <a:endParaRPr lang="en-US" dirty="0"/>
          </a:p>
        </p:txBody>
      </p:sp>
      <p:pic>
        <p:nvPicPr>
          <p:cNvPr id="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187" y="2829434"/>
            <a:ext cx="350225" cy="55887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05400" y="2133600"/>
            <a:ext cx="40386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 (2 phases</a:t>
            </a:r>
            <a:r>
              <a:rPr lang="en-US" smtClean="0"/>
              <a:t>) to </a:t>
            </a:r>
            <a:r>
              <a:rPr lang="en-US" dirty="0" smtClean="0"/>
              <a:t>majority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05170" y="3352018"/>
            <a:ext cx="1690630" cy="4074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76800" y="3352018"/>
            <a:ext cx="1143000" cy="1029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26795" y="4552001"/>
            <a:ext cx="3221605" cy="859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majority RTT is 100ms</a:t>
            </a:r>
          </a:p>
          <a:p>
            <a:pPr algn="ctr"/>
            <a:r>
              <a:rPr lang="en-US" dirty="0" smtClean="0"/>
              <a:t>Then commit latency is 200ms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handoff</a:t>
            </a:r>
            <a:endParaRPr lang="en-US" dirty="0"/>
          </a:p>
        </p:txBody>
      </p:sp>
      <p:pic>
        <p:nvPicPr>
          <p:cNvPr id="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187" y="2829434"/>
            <a:ext cx="350225" cy="55887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105400" y="2133600"/>
            <a:ext cx="4038600" cy="659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Hand-off commit to another datacenter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05170" y="3352018"/>
            <a:ext cx="1690630" cy="40748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4"/>
          </p:cNvCxnSpPr>
          <p:nvPr/>
        </p:nvCxnSpPr>
        <p:spPr>
          <a:xfrm flipH="1" flipV="1">
            <a:off x="1409700" y="3602072"/>
            <a:ext cx="1168683" cy="308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026795" y="4552001"/>
            <a:ext cx="3755005" cy="131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hand-off RTT is 100ms</a:t>
            </a:r>
          </a:p>
          <a:p>
            <a:pPr algn="ctr"/>
            <a:r>
              <a:rPr lang="en-US" dirty="0" smtClean="0"/>
              <a:t>And majority RTT is 20ms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Then commit latency is </a:t>
            </a:r>
            <a:r>
              <a:rPr lang="en-US" b="1" dirty="0" smtClean="0">
                <a:solidFill>
                  <a:schemeClr val="tx1"/>
                </a:solidFill>
              </a:rPr>
              <a:t>140ms (compared to 200ms)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7" idx="3"/>
            <a:endCxn id="5" idx="4"/>
          </p:cNvCxnSpPr>
          <p:nvPr/>
        </p:nvCxnSpPr>
        <p:spPr>
          <a:xfrm flipH="1">
            <a:off x="1600200" y="3984524"/>
            <a:ext cx="1014469" cy="2624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http://cs.ucsb.edu/~</a:t>
            </a:r>
            <a:r>
              <a:rPr lang="en-US" dirty="0" smtClean="0">
                <a:hlinkClick r:id="rId2"/>
              </a:rPr>
              <a:t>victorzakhary/demo/demo.html</a:t>
            </a:r>
            <a:endParaRPr lang="en-US" dirty="0" smtClean="0"/>
          </a:p>
          <a:p>
            <a:r>
              <a:rPr lang="en-US" dirty="0" smtClean="0"/>
              <a:t>4 participants at the demo session were within 10ms of the optimal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xagonal World Map No Backgroun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large WAN latency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150" y="3455034"/>
            <a:ext cx="175603" cy="280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0" y="3455034"/>
            <a:ext cx="175603" cy="280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116" y="5018064"/>
            <a:ext cx="175603" cy="280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566" y="5018064"/>
            <a:ext cx="175603" cy="280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416" y="4267198"/>
            <a:ext cx="175603" cy="280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866" y="4267198"/>
            <a:ext cx="175603" cy="280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1778" y="3759500"/>
            <a:ext cx="175603" cy="280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228" y="3759500"/>
            <a:ext cx="175603" cy="280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978" y="4101606"/>
            <a:ext cx="175603" cy="280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428" y="4101606"/>
            <a:ext cx="175603" cy="280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5054" y="5447826"/>
            <a:ext cx="175603" cy="280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504" y="5447826"/>
            <a:ext cx="175603" cy="280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403" y="3083967"/>
            <a:ext cx="175603" cy="280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53" y="3083967"/>
            <a:ext cx="175603" cy="28021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9200" y="3735252"/>
            <a:ext cx="1466519" cy="249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RTT: 100ms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754984" y="3976970"/>
            <a:ext cx="3926544" cy="27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RTT: 200-300ms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295400" y="2209800"/>
            <a:ext cx="6425257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Coordination between datacenters is expensive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3"/>
    </mc:Choice>
    <mc:Fallback xmlns="">
      <p:transition spd="slow" advTm="68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400" dirty="0" smtClean="0">
                <a:solidFill>
                  <a:schemeClr val="tx1"/>
                </a:solidFill>
              </a:rPr>
              <a:t>Data processing</a:t>
            </a:r>
            <a:endParaRPr lang="en-US" sz="2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81700" y="4083670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72175" y="3948855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72175" y="3830425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972175" y="3706655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67225" y="3325931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57700" y="319111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57700" y="307268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457700" y="294891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19463" y="3610507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409938" y="347569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09938" y="335726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09938" y="323349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tistic by enoly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63" y="4384388"/>
            <a:ext cx="1435450" cy="15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4063 0.199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997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4063 0.180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900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3473 0.163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81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14063 0.128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6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21979 0.2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281 0.248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1240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1979 0.214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1069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3177 0.1997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processing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Google Photon [SIGMOD’13]</a:t>
            </a:r>
          </a:p>
        </p:txBody>
      </p:sp>
      <p:sp>
        <p:nvSpPr>
          <p:cNvPr id="2" name="Smiley Face 1"/>
          <p:cNvSpPr/>
          <p:nvPr/>
        </p:nvSpPr>
        <p:spPr>
          <a:xfrm>
            <a:off x="3771900" y="2209800"/>
            <a:ext cx="6096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>
            <a:off x="3314700" y="3824287"/>
            <a:ext cx="1524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server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5448300" y="3824287"/>
            <a:ext cx="1524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 click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314700" y="4881562"/>
            <a:ext cx="365759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4"/>
            <a:endCxn id="3" idx="1"/>
          </p:cNvCxnSpPr>
          <p:nvPr/>
        </p:nvCxnSpPr>
        <p:spPr>
          <a:xfrm>
            <a:off x="4076700" y="2819400"/>
            <a:ext cx="0" cy="1004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8350" y="3104911"/>
            <a:ext cx="15103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“buy flowers”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89719" y="2818807"/>
            <a:ext cx="6825" cy="1033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66216" y="3132654"/>
            <a:ext cx="14606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Results+ads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2" idx="6"/>
          </p:cNvCxnSpPr>
          <p:nvPr/>
        </p:nvCxnSpPr>
        <p:spPr>
          <a:xfrm>
            <a:off x="4381500" y="2514600"/>
            <a:ext cx="1828799" cy="1337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56519" y="3104911"/>
            <a:ext cx="1479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 click info.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181099" y="2471914"/>
            <a:ext cx="2590801" cy="277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6862" y="2328863"/>
            <a:ext cx="1479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 click info.</a:t>
            </a:r>
            <a:endParaRPr lang="en-US" dirty="0"/>
          </a:p>
        </p:txBody>
      </p:sp>
      <p:sp>
        <p:nvSpPr>
          <p:cNvPr id="25" name="Flowchart: Magnetic Disk 24"/>
          <p:cNvSpPr/>
          <p:nvPr/>
        </p:nvSpPr>
        <p:spPr>
          <a:xfrm>
            <a:off x="3937329" y="5805487"/>
            <a:ext cx="2609851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Joined click-query events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3749343" y="4572523"/>
            <a:ext cx="2788311" cy="16002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76600" y="4675703"/>
            <a:ext cx="1600200" cy="60483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log stream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411154" y="4642127"/>
            <a:ext cx="1600200" cy="60483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log stream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3692822"/>
            <a:ext cx="17526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id: 5</a:t>
            </a:r>
          </a:p>
          <a:p>
            <a:pPr algn="ctr"/>
            <a:r>
              <a:rPr lang="en-US" dirty="0"/>
              <a:t>Ad1 cost: $</a:t>
            </a:r>
            <a:r>
              <a:rPr lang="en-US" dirty="0" smtClean="0"/>
              <a:t>0.5</a:t>
            </a:r>
          </a:p>
          <a:p>
            <a:pPr algn="ctr"/>
            <a:r>
              <a:rPr lang="en-US" dirty="0" smtClean="0"/>
              <a:t>Ad2 </a:t>
            </a:r>
            <a:r>
              <a:rPr lang="en-US" dirty="0"/>
              <a:t>cost: $</a:t>
            </a:r>
            <a:r>
              <a:rPr lang="en-US" dirty="0" smtClean="0"/>
              <a:t>0.2</a:t>
            </a:r>
          </a:p>
          <a:p>
            <a:pPr algn="ctr"/>
            <a:r>
              <a:rPr lang="en-US" dirty="0" smtClean="0"/>
              <a:t>Ad3 </a:t>
            </a:r>
            <a:r>
              <a:rPr lang="en-US" dirty="0"/>
              <a:t>cost: $</a:t>
            </a:r>
            <a:r>
              <a:rPr lang="en-US" dirty="0" smtClean="0"/>
              <a:t>0.1</a:t>
            </a:r>
          </a:p>
          <a:p>
            <a:pPr algn="ctr"/>
            <a:r>
              <a:rPr lang="en-US" dirty="0" smtClean="0"/>
              <a:t>Ad info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01720" y="2259567"/>
            <a:ext cx="1752600" cy="169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id: 5</a:t>
            </a:r>
          </a:p>
          <a:p>
            <a:pPr algn="ctr"/>
            <a:r>
              <a:rPr lang="en-US" dirty="0" smtClean="0"/>
              <a:t>Ad2 clicked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8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8" grpId="0" animBg="1"/>
      <p:bldP spid="20" grpId="0" animBg="1"/>
      <p:bldP spid="10" grpId="0" animBg="1"/>
      <p:bldP spid="2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Photon: simpler alternative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send back click-query information to user</a:t>
            </a:r>
          </a:p>
          <a:p>
            <a:r>
              <a:rPr lang="en-US" dirty="0" smtClean="0"/>
              <a:t>But, this will increase payload and thus latency </a:t>
            </a:r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3886201" y="3490913"/>
            <a:ext cx="6096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3429001" y="5105400"/>
            <a:ext cx="1524000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server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4"/>
            <a:endCxn id="7" idx="1"/>
          </p:cNvCxnSpPr>
          <p:nvPr/>
        </p:nvCxnSpPr>
        <p:spPr>
          <a:xfrm>
            <a:off x="4191001" y="4100513"/>
            <a:ext cx="0" cy="1004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2651" y="4386024"/>
            <a:ext cx="15103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“buy flowers”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204020" y="4099920"/>
            <a:ext cx="6825" cy="1033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52546" y="4367828"/>
            <a:ext cx="29097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Results+ads</a:t>
            </a:r>
            <a:endParaRPr lang="en-US" dirty="0"/>
          </a:p>
          <a:p>
            <a:pPr algn="ctr"/>
            <a:r>
              <a:rPr lang="en-US" dirty="0" smtClean="0"/>
              <a:t>+</a:t>
            </a:r>
            <a:r>
              <a:rPr lang="en-US" b="1" dirty="0" smtClean="0">
                <a:solidFill>
                  <a:srgbClr val="FF0000"/>
                </a:solidFill>
              </a:rPr>
              <a:t>complete query/ad info.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295400" y="3753027"/>
            <a:ext cx="2590801" cy="277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1163" y="3609976"/>
            <a:ext cx="1479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Ad click info.</a:t>
            </a:r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5410201" y="5105400"/>
            <a:ext cx="2609851" cy="914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Joined click-query events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15817" y="3795713"/>
            <a:ext cx="1828799" cy="1337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0836" y="4386024"/>
            <a:ext cx="28135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Complete query/ad info.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7" grpId="0" animBg="1"/>
      <p:bldP spid="2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82274" y="2385270"/>
            <a:ext cx="2590800" cy="3810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Joined 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Photon challenges: unordered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primary stream is ordered</a:t>
            </a:r>
          </a:p>
          <a:p>
            <a:endParaRPr lang="en-US" dirty="0" smtClean="0"/>
          </a:p>
          <a:p>
            <a:r>
              <a:rPr lang="en-US" dirty="0" smtClean="0"/>
              <a:t>But, the foreign is not ordered </a:t>
            </a:r>
          </a:p>
          <a:p>
            <a:pPr lvl="1"/>
            <a:r>
              <a:rPr lang="en-US" dirty="0" smtClean="0"/>
              <a:t>Ad clicks may be arbitrarily delayed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2057400"/>
            <a:ext cx="3581400" cy="381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log stream (queries)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636043"/>
            <a:ext cx="3581400" cy="4119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log stream (ad clicks)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295400"/>
            <a:ext cx="2743200" cy="25146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82274" y="2385270"/>
            <a:ext cx="2590800" cy="3810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Joined 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Photon challenges: delayed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query event happens before its ad click events</a:t>
            </a:r>
          </a:p>
          <a:p>
            <a:r>
              <a:rPr lang="en-US" dirty="0" smtClean="0"/>
              <a:t>Volume of query logs &gt;&gt; volume of ad click logs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 events may be delivered before their corresponding query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2057400"/>
            <a:ext cx="3581400" cy="381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log stream (queries)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2636043"/>
            <a:ext cx="3581400" cy="4119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log stream (ad clicks)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295400"/>
            <a:ext cx="2743200" cy="25146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382274" y="2385270"/>
            <a:ext cx="2590800" cy="3810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Joined stream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Photon: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System requirements</a:t>
            </a:r>
          </a:p>
          <a:p>
            <a:pPr lvl="1"/>
            <a:r>
              <a:rPr lang="en-US" dirty="0" smtClean="0"/>
              <a:t>At-most-once semantics</a:t>
            </a:r>
          </a:p>
          <a:p>
            <a:pPr lvl="1"/>
            <a:r>
              <a:rPr lang="en-US" dirty="0" smtClean="0"/>
              <a:t>Near-exact semantics in real-time</a:t>
            </a:r>
          </a:p>
          <a:p>
            <a:pPr lvl="1"/>
            <a:r>
              <a:rPr lang="en-US" dirty="0" smtClean="0"/>
              <a:t>Exactly-once semantics eventually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While being </a:t>
            </a:r>
            <a:r>
              <a:rPr lang="en-US" dirty="0" smtClean="0">
                <a:solidFill>
                  <a:srgbClr val="00B050"/>
                </a:solidFill>
              </a:rPr>
              <a:t>fault-tolerance, fast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scalable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0" y="2057400"/>
            <a:ext cx="3581400" cy="381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log stream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2636043"/>
            <a:ext cx="3581400" cy="41195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log stream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295400"/>
            <a:ext cx="2743200" cy="25146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</a:t>
            </a:r>
            <a:r>
              <a:rPr lang="en-US" dirty="0" err="1" smtClean="0"/>
              <a:t>IdRegistry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at-most-once semantics</a:t>
            </a:r>
          </a:p>
          <a:p>
            <a:r>
              <a:rPr lang="en-US" dirty="0" smtClean="0"/>
              <a:t>A click event may is sent to multiple replicas</a:t>
            </a:r>
          </a:p>
          <a:p>
            <a:r>
              <a:rPr lang="en-US" dirty="0" smtClean="0"/>
              <a:t>Only one must process an event</a:t>
            </a:r>
          </a:p>
          <a:p>
            <a:r>
              <a:rPr lang="en-US" dirty="0" err="1" smtClean="0"/>
              <a:t>IdRegistry</a:t>
            </a:r>
            <a:r>
              <a:rPr lang="en-US" dirty="0" smtClean="0"/>
              <a:t>: register what you will process 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990600" y="4191000"/>
            <a:ext cx="1676400" cy="685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A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6477000" y="4170028"/>
            <a:ext cx="1676400" cy="685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Server B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3832021"/>
            <a:ext cx="1219200" cy="304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k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705600" y="3789028"/>
            <a:ext cx="1219200" cy="304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52573"/>
              </p:ext>
            </p:extLst>
          </p:nvPr>
        </p:nvGraphicFramePr>
        <p:xfrm>
          <a:off x="3086100" y="4999978"/>
          <a:ext cx="2971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Event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100781" y="6158218"/>
            <a:ext cx="304800" cy="304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gnetic Disk 9"/>
          <p:cNvSpPr/>
          <p:nvPr/>
        </p:nvSpPr>
        <p:spPr>
          <a:xfrm>
            <a:off x="134923" y="4351020"/>
            <a:ext cx="3921154" cy="1905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</a:t>
            </a:r>
            <a:r>
              <a:rPr lang="en-US" dirty="0" err="1" smtClean="0"/>
              <a:t>IdRegistry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275781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IdRegistry</a:t>
            </a:r>
            <a:r>
              <a:rPr lang="en-US" dirty="0" smtClean="0"/>
              <a:t> is also fault-tolerant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Paxos</a:t>
            </a:r>
            <a:endParaRPr lang="en-US" dirty="0" smtClean="0"/>
          </a:p>
          <a:p>
            <a:r>
              <a:rPr lang="en-US" dirty="0" smtClean="0"/>
              <a:t>One of the replicas is a </a:t>
            </a:r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 is used to implement a read-modify-write transaction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Paxos</a:t>
            </a:r>
            <a:r>
              <a:rPr lang="en-US" dirty="0" smtClean="0">
                <a:solidFill>
                  <a:srgbClr val="FF0000"/>
                </a:solidFill>
              </a:rPr>
              <a:t> process takes a RTT (~100ms across US)</a:t>
            </a:r>
          </a:p>
          <a:p>
            <a:pPr lvl="1"/>
            <a:r>
              <a:rPr lang="en-US" dirty="0" smtClean="0"/>
              <a:t>Throughput is the inverse of latency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1757"/>
              </p:ext>
            </p:extLst>
          </p:nvPr>
        </p:nvGraphicFramePr>
        <p:xfrm>
          <a:off x="609600" y="4572000"/>
          <a:ext cx="2971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Event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owchart: Magnetic Disk 10"/>
          <p:cNvSpPr/>
          <p:nvPr/>
        </p:nvSpPr>
        <p:spPr>
          <a:xfrm>
            <a:off x="4976769" y="4351020"/>
            <a:ext cx="3921154" cy="1905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53393"/>
              </p:ext>
            </p:extLst>
          </p:nvPr>
        </p:nvGraphicFramePr>
        <p:xfrm>
          <a:off x="5451446" y="4572000"/>
          <a:ext cx="2971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Event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5622" y="62490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93580" y="625602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</a:t>
            </a:r>
            <a:r>
              <a:rPr lang="en-US" dirty="0" err="1" smtClean="0"/>
              <a:t>IdRegistry</a:t>
            </a:r>
            <a:r>
              <a:rPr lang="en-US" dirty="0" smtClean="0"/>
              <a:t>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Server-side </a:t>
            </a:r>
            <a:r>
              <a:rPr lang="en-US" dirty="0" smtClean="0">
                <a:solidFill>
                  <a:srgbClr val="0070C0"/>
                </a:solidFill>
              </a:rPr>
              <a:t>batching</a:t>
            </a:r>
          </a:p>
          <a:p>
            <a:pPr lvl="1"/>
            <a:r>
              <a:rPr lang="en-US" dirty="0" smtClean="0"/>
              <a:t>Increases throughput</a:t>
            </a:r>
          </a:p>
          <a:p>
            <a:pPr lvl="1"/>
            <a:r>
              <a:rPr lang="en-US" dirty="0" smtClean="0"/>
              <a:t>Latency is still high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Sharding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Observation: </a:t>
            </a:r>
            <a:r>
              <a:rPr lang="en-US" i="1" dirty="0" smtClean="0"/>
              <a:t>events with different ids are processed independently of each other</a:t>
            </a:r>
          </a:p>
          <a:p>
            <a:pPr lvl="1"/>
            <a:r>
              <a:rPr lang="en-US" dirty="0" smtClean="0"/>
              <a:t>Run concurrent </a:t>
            </a:r>
            <a:r>
              <a:rPr lang="en-US" dirty="0" err="1" smtClean="0"/>
              <a:t>Paxos</a:t>
            </a:r>
            <a:r>
              <a:rPr lang="en-US" dirty="0" smtClean="0"/>
              <a:t> processes for different shards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34923" y="4351020"/>
            <a:ext cx="3921154" cy="1905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25347"/>
              </p:ext>
            </p:extLst>
          </p:nvPr>
        </p:nvGraphicFramePr>
        <p:xfrm>
          <a:off x="609600" y="4572000"/>
          <a:ext cx="2971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Event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owchart: Magnetic Disk 5"/>
          <p:cNvSpPr/>
          <p:nvPr/>
        </p:nvSpPr>
        <p:spPr>
          <a:xfrm>
            <a:off x="4976769" y="4351020"/>
            <a:ext cx="3921154" cy="1905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98529"/>
              </p:ext>
            </p:extLst>
          </p:nvPr>
        </p:nvGraphicFramePr>
        <p:xfrm>
          <a:off x="5451446" y="4572000"/>
          <a:ext cx="29718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Event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</a:t>
                      </a:r>
                      <a:endParaRPr lang="en-US" dirty="0"/>
                    </a:p>
                  </a:txBody>
                  <a:tcPr/>
                </a:tc>
              </a:tr>
              <a:tr h="354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5622" y="62490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3580" y="625602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WAN links bandwidth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 links connecting datacenters have a large bandwidth (100 </a:t>
            </a:r>
            <a:r>
              <a:rPr lang="en-US" dirty="0" err="1" smtClean="0"/>
              <a:t>Tbps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But, they are shared by many applications</a:t>
            </a:r>
          </a:p>
          <a:p>
            <a:endParaRPr lang="en-US" dirty="0"/>
          </a:p>
          <a:p>
            <a:r>
              <a:rPr lang="en-US" dirty="0" smtClean="0"/>
              <a:t>This makes, WAN bandwidth an expensive commodity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7"/>
    </mc:Choice>
    <mc:Fallback xmlns="">
      <p:transition spd="slow" advTm="66517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exagonal World Map No Background by GD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analytics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981700" y="4083670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72175" y="3948855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972175" y="3830425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972175" y="3706655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67225" y="3325931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57700" y="319111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457700" y="307268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457700" y="294891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19463" y="3610507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409938" y="347569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09938" y="335726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09938" y="323349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0125" y="3400666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90600" y="3265851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90600" y="3147421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90600" y="3023651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578703" y="4230623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569178" y="409580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569178" y="397737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569178" y="385360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442437" y="3858682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432912" y="3723867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32912" y="3605437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432912" y="3481667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594837" y="509071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585312" y="4955903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585312" y="4837473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585312" y="4713703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452731" y="5225533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443206" y="509071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443206" y="497228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443206" y="4848518"/>
            <a:ext cx="457200" cy="134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352800" y="4788162"/>
            <a:ext cx="1076412" cy="637882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</a:t>
            </a:r>
          </a:p>
          <a:p>
            <a:pPr algn="ctr"/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46" name="Straight Arrow Connector 45"/>
          <p:cNvCxnSpPr>
            <a:endCxn id="11" idx="2"/>
          </p:cNvCxnSpPr>
          <p:nvPr/>
        </p:nvCxnSpPr>
        <p:spPr>
          <a:xfrm flipV="1">
            <a:off x="3629025" y="3624685"/>
            <a:ext cx="866775" cy="11564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" idx="3"/>
            <a:endCxn id="14" idx="2"/>
          </p:cNvCxnSpPr>
          <p:nvPr/>
        </p:nvCxnSpPr>
        <p:spPr>
          <a:xfrm flipV="1">
            <a:off x="4429212" y="4381824"/>
            <a:ext cx="1590588" cy="7252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distributed globally</a:t>
            </a:r>
          </a:p>
          <a:p>
            <a:pPr lvl="1"/>
            <a:r>
              <a:rPr lang="en-US" dirty="0" smtClean="0"/>
              <a:t>Like global-scale stream/data processing</a:t>
            </a:r>
          </a:p>
          <a:p>
            <a:endParaRPr lang="en-US" dirty="0"/>
          </a:p>
          <a:p>
            <a:r>
              <a:rPr lang="en-US" dirty="0" smtClean="0"/>
              <a:t>Data is stored for extended periods of time</a:t>
            </a:r>
          </a:p>
          <a:p>
            <a:pPr lvl="1"/>
            <a:r>
              <a:rPr lang="en-US" dirty="0" smtClean="0"/>
              <a:t>Streams are processed on-line</a:t>
            </a:r>
          </a:p>
          <a:p>
            <a:pPr lvl="1"/>
            <a:endParaRPr lang="en-US" dirty="0"/>
          </a:p>
          <a:p>
            <a:r>
              <a:rPr lang="en-US" dirty="0" smtClean="0"/>
              <a:t>Queries on distributed data may be arbitrary</a:t>
            </a:r>
          </a:p>
          <a:p>
            <a:pPr lvl="1"/>
            <a:r>
              <a:rPr lang="en-US" dirty="0" smtClean="0"/>
              <a:t>Not a specific stream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 [NSDI’15]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 reduce the amount of data transferred between datacenter</a:t>
            </a:r>
          </a:p>
          <a:p>
            <a:endParaRPr lang="en-US" dirty="0"/>
          </a:p>
          <a:p>
            <a:r>
              <a:rPr lang="en-US" dirty="0" smtClean="0"/>
              <a:t>Approach: query planning that is aware of wide-area links</a:t>
            </a:r>
          </a:p>
          <a:p>
            <a:pPr lvl="1"/>
            <a:r>
              <a:rPr lang="en-US" dirty="0" smtClean="0"/>
              <a:t>Choose the join order</a:t>
            </a:r>
          </a:p>
          <a:p>
            <a:pPr lvl="1"/>
            <a:r>
              <a:rPr lang="en-US" dirty="0" smtClean="0"/>
              <a:t>Choose the distributed join algorithm</a:t>
            </a:r>
          </a:p>
          <a:p>
            <a:pPr lvl="1"/>
            <a:r>
              <a:rPr lang="en-US" dirty="0" smtClean="0"/>
              <a:t>Task scheduling to datacenters</a:t>
            </a:r>
          </a:p>
          <a:p>
            <a:pPr lvl="1"/>
            <a:r>
              <a:rPr lang="en-US" dirty="0" smtClean="0"/>
              <a:t>Replication strategy and placement</a:t>
            </a:r>
          </a:p>
          <a:p>
            <a:endParaRPr lang="en-US" dirty="0" smtClean="0"/>
          </a:p>
          <a:p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Subquery deltas</a:t>
            </a:r>
          </a:p>
          <a:p>
            <a:pPr lvl="1"/>
            <a:r>
              <a:rPr lang="en-US" dirty="0" smtClean="0"/>
              <a:t>Pseudo distributed execution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95400" y="5867400"/>
            <a:ext cx="7543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5" y="5052536"/>
            <a:ext cx="1208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First</a:t>
            </a:r>
          </a:p>
          <a:p>
            <a:r>
              <a:rPr lang="en-US" sz="1400" dirty="0" smtClean="0"/>
              <a:t>2008-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" y="4214336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Relaxed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2011-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243" y="3376136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911" y="2514600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latency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1" y="1600200"/>
            <a:ext cx="989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WAN</a:t>
            </a:r>
          </a:p>
          <a:p>
            <a:r>
              <a:rPr lang="en-US" sz="1400" dirty="0" smtClean="0"/>
              <a:t>Trade-offs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5" y="762000"/>
            <a:ext cx="1071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Processing</a:t>
            </a:r>
          </a:p>
          <a:p>
            <a:r>
              <a:rPr lang="en-US" sz="1400" dirty="0" smtClean="0"/>
              <a:t>2014-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5400" y="381000"/>
            <a:ext cx="0" cy="5486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594360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(latency/scalability)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5943600"/>
            <a:ext cx="221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Access model</a:t>
            </a:r>
          </a:p>
          <a:p>
            <a:r>
              <a:rPr lang="en-US" sz="1400" dirty="0" smtClean="0"/>
              <a:t>(Transactional, read-only)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96883" y="5943600"/>
            <a:ext cx="2032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Datacenters Diversity</a:t>
            </a:r>
          </a:p>
          <a:p>
            <a:pPr algn="ctr"/>
            <a:r>
              <a:rPr lang="en-US" sz="1400" dirty="0" smtClean="0"/>
              <a:t>(managing trade-offs</a:t>
            </a:r>
          </a:p>
          <a:p>
            <a:pPr algn="ctr"/>
            <a:r>
              <a:rPr lang="en-US" sz="1400" dirty="0" smtClean="0"/>
              <a:t>And cost effectiveness)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00" y="404336"/>
            <a:ext cx="0" cy="5463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77000" y="392668"/>
            <a:ext cx="0" cy="5463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37560" y="5043010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44228" y="4143375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30892" y="3238977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66825" y="2344104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95400" y="1514952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31114" y="527167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Lowest latency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1281" y="4372035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Low latency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1281" y="262098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Low latency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931" y="176897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Configurable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3931" y="843589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Low latency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91244" y="350627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latency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7002" y="83406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Read-only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67615" y="177855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Configurable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737" y="2677658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With Semantic/prior</a:t>
            </a:r>
          </a:p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Knowledge on 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23889" y="341766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Serializable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transactions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4848" y="4304078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Special-purpose</a:t>
            </a:r>
          </a:p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3757" y="2388096"/>
            <a:ext cx="21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Serializable 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4816" y="5207406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Single-key access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Eventual consistency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5126" y="702024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Manage WAN and/or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datacenters trade-offs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5126" y="1618389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Manage WAN and/or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datacenters trade-offs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3906" y="263375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83906" y="350011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8680" y="443293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83906" y="526184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global-scale computing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within the datacenter is the current focus of research</a:t>
            </a:r>
          </a:p>
          <a:p>
            <a:r>
              <a:rPr lang="en-US" dirty="0" smtClean="0"/>
              <a:t>This will increase the gap between intra-datacenter and inter-datacenter computing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Inter-datacenter computing must catch up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-152400" y="3810000"/>
            <a:ext cx="4267200" cy="3200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7177314" y="3352800"/>
            <a:ext cx="1524000" cy="1612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524500" y="3797300"/>
            <a:ext cx="1524000" cy="1612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6705600" y="5181600"/>
            <a:ext cx="1524000" cy="1612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7714" y="4442480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RDMA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764" y="55981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NVM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2373" y="493652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Multi-core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4704090"/>
            <a:ext cx="4572000" cy="4940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100s </a:t>
            </a:r>
            <a:r>
              <a:rPr lang="en-US" dirty="0" err="1" smtClean="0"/>
              <a:t>ms</a:t>
            </a:r>
            <a:r>
              <a:rPr lang="en-US" dirty="0" smtClean="0"/>
              <a:t>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000" dirty="0" smtClean="0"/>
              <a:t>[1] </a:t>
            </a:r>
            <a:r>
              <a:rPr lang="en-US" sz="1000" dirty="0"/>
              <a:t>Lloyd, Wyatt, et al. "Don't settle for eventual: scalable causal consistency for wide-area storage with COPS." </a:t>
            </a:r>
            <a:r>
              <a:rPr lang="en-US" sz="1000" i="1" dirty="0"/>
              <a:t>Proceedings of the Twenty-Third ACM Symposium on Operating Systems Principles</a:t>
            </a:r>
            <a:r>
              <a:rPr lang="en-US" sz="1000" dirty="0"/>
              <a:t>. ACM, 2011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[2] </a:t>
            </a:r>
            <a:r>
              <a:rPr lang="en-US" sz="1000" dirty="0"/>
              <a:t>Sovran, </a:t>
            </a:r>
            <a:r>
              <a:rPr lang="en-US" sz="1000" dirty="0" err="1"/>
              <a:t>Yair</a:t>
            </a:r>
            <a:r>
              <a:rPr lang="en-US" sz="1000" dirty="0"/>
              <a:t>, et al. "Transactional storage for geo-replicated </a:t>
            </a:r>
            <a:r>
              <a:rPr lang="en-US" sz="1000" dirty="0" err="1"/>
              <a:t>systems."</a:t>
            </a:r>
            <a:r>
              <a:rPr lang="en-US" sz="1000" i="1" dirty="0" err="1"/>
              <a:t>Proceedings</a:t>
            </a:r>
            <a:r>
              <a:rPr lang="en-US" sz="1000" i="1" dirty="0"/>
              <a:t> of the Twenty-Third ACM Symposium on Operating Systems Principles</a:t>
            </a:r>
            <a:r>
              <a:rPr lang="en-US" sz="1000" dirty="0"/>
              <a:t>. ACM, 2011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[3] </a:t>
            </a:r>
            <a:r>
              <a:rPr lang="en-US" sz="1000" dirty="0"/>
              <a:t>Cooper, Brian F., et al. "PNUTS: Yahoo!'s hosted data serving </a:t>
            </a:r>
            <a:r>
              <a:rPr lang="en-US" sz="1000" dirty="0" err="1"/>
              <a:t>platform."</a:t>
            </a:r>
            <a:r>
              <a:rPr lang="en-US" sz="1000" i="1" dirty="0" err="1"/>
              <a:t>Proceedings</a:t>
            </a:r>
            <a:r>
              <a:rPr lang="en-US" sz="1000" i="1" dirty="0"/>
              <a:t> of the VLDB Endowment</a:t>
            </a:r>
            <a:r>
              <a:rPr lang="en-US" sz="1000" dirty="0"/>
              <a:t> 1.2 (2008): 1277-1288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[4] </a:t>
            </a:r>
            <a:r>
              <a:rPr lang="en-US" sz="1000" dirty="0"/>
              <a:t>Corbett, James C., et al. "Spanner: Google’s globally distributed </a:t>
            </a:r>
            <a:r>
              <a:rPr lang="en-US" sz="1000" dirty="0" err="1"/>
              <a:t>database."</a:t>
            </a:r>
            <a:r>
              <a:rPr lang="en-US" sz="1000" i="1" dirty="0" err="1"/>
              <a:t>ACM</a:t>
            </a:r>
            <a:r>
              <a:rPr lang="en-US" sz="1000" i="1" dirty="0"/>
              <a:t> Transactions on Computer Systems (TOCS)</a:t>
            </a:r>
            <a:r>
              <a:rPr lang="en-US" sz="1000" dirty="0"/>
              <a:t> 31.3 (2013): 8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[5] </a:t>
            </a:r>
            <a:r>
              <a:rPr lang="en-US" sz="1000" dirty="0"/>
              <a:t>Mahmoud, Hatem, et al. "Low-latency multi-datacenter databases using replicated commit." </a:t>
            </a:r>
            <a:r>
              <a:rPr lang="en-US" sz="1000" i="1" dirty="0"/>
              <a:t>Proceedings of the VLDB Endowment</a:t>
            </a:r>
            <a:r>
              <a:rPr lang="en-US" sz="1000" dirty="0"/>
              <a:t> 6.9 (2013): 661-672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[6] </a:t>
            </a:r>
            <a:r>
              <a:rPr lang="en-US" sz="1000" dirty="0"/>
              <a:t>Nawab, Faisal, et al. "Minimizing commit latency of transactions in geo-replicated data stores." </a:t>
            </a:r>
            <a:r>
              <a:rPr lang="en-US" sz="1000" i="1" dirty="0"/>
              <a:t>Proceedings of the 2015 ACM SIGMOD International Conference on Management of Data</a:t>
            </a:r>
            <a:r>
              <a:rPr lang="en-US" sz="1000" dirty="0"/>
              <a:t>. ACM, 2015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[7] </a:t>
            </a:r>
            <a:r>
              <a:rPr lang="en-US" sz="1000" dirty="0"/>
              <a:t>Zhang, Yang, et al. "Transaction chains: achieving </a:t>
            </a:r>
            <a:r>
              <a:rPr lang="en-US" sz="1000" dirty="0" err="1"/>
              <a:t>serializability</a:t>
            </a:r>
            <a:r>
              <a:rPr lang="en-US" sz="1000" dirty="0"/>
              <a:t> with low latency in geo-distributed storage systems." </a:t>
            </a:r>
            <a:r>
              <a:rPr lang="en-US" sz="1000" i="1" dirty="0"/>
              <a:t>Proceedings of the Twenty-Fourth ACM Symposium on Operating Systems Principles</a:t>
            </a:r>
            <a:r>
              <a:rPr lang="en-US" sz="1000" dirty="0"/>
              <a:t>. ACM, 2013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[8] </a:t>
            </a:r>
            <a:r>
              <a:rPr lang="en-US" sz="1000" dirty="0"/>
              <a:t>Roy, </a:t>
            </a:r>
            <a:r>
              <a:rPr lang="en-US" sz="1000" dirty="0" err="1"/>
              <a:t>Sudip</a:t>
            </a:r>
            <a:r>
              <a:rPr lang="en-US" sz="1000" dirty="0"/>
              <a:t>, et al. "The homeostasis protocol: Avoiding transaction coordination through program analysis." </a:t>
            </a:r>
            <a:r>
              <a:rPr lang="en-US" sz="1000" i="1" dirty="0"/>
              <a:t>Proceedings of the 2015 ACM SIGMOD International Conference on Management of Data</a:t>
            </a:r>
            <a:r>
              <a:rPr lang="en-US" sz="1000" dirty="0"/>
              <a:t>. ACM, 2015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[9] </a:t>
            </a:r>
            <a:r>
              <a:rPr lang="en-US" sz="1000" dirty="0" err="1"/>
              <a:t>Bailis</a:t>
            </a:r>
            <a:r>
              <a:rPr lang="en-US" sz="1000" dirty="0"/>
              <a:t>, Peter, et al. "Highly available transactions: Virtues and </a:t>
            </a:r>
            <a:r>
              <a:rPr lang="en-US" sz="1000" dirty="0" err="1"/>
              <a:t>limitations."</a:t>
            </a:r>
            <a:r>
              <a:rPr lang="en-US" sz="1000" i="1" dirty="0" err="1"/>
              <a:t>Proceedings</a:t>
            </a:r>
            <a:r>
              <a:rPr lang="en-US" sz="1000" i="1" dirty="0"/>
              <a:t> of the VLDB Endowment</a:t>
            </a:r>
            <a:r>
              <a:rPr lang="en-US" sz="1000" dirty="0"/>
              <a:t> 7.3 (2013): 181-192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[10] </a:t>
            </a:r>
            <a:r>
              <a:rPr lang="en-US" sz="1000" dirty="0"/>
              <a:t>Terry, Douglas B., et al. "Consistency-based service level agreements for cloud storage." </a:t>
            </a:r>
            <a:r>
              <a:rPr lang="en-US" sz="1000" i="1" dirty="0"/>
              <a:t>Proceedings of the Twenty-Fourth ACM Symposium on Operating Systems Principles</a:t>
            </a:r>
            <a:r>
              <a:rPr lang="en-US" sz="1000" dirty="0"/>
              <a:t>. ACM, 2013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[11] </a:t>
            </a:r>
            <a:r>
              <a:rPr lang="en-US" sz="1000" dirty="0"/>
              <a:t>Wu, </a:t>
            </a:r>
            <a:r>
              <a:rPr lang="en-US" sz="1000" dirty="0" err="1"/>
              <a:t>Zhe</a:t>
            </a:r>
            <a:r>
              <a:rPr lang="en-US" sz="1000" dirty="0"/>
              <a:t>, et al. "</a:t>
            </a:r>
            <a:r>
              <a:rPr lang="en-US" sz="1000" dirty="0" err="1"/>
              <a:t>Spanstore</a:t>
            </a:r>
            <a:r>
              <a:rPr lang="en-US" sz="1000" dirty="0"/>
              <a:t>: Cost-effective geo-replicated storage spanning multiple cloud services." </a:t>
            </a:r>
            <a:r>
              <a:rPr lang="en-US" sz="1000" i="1" dirty="0"/>
              <a:t>Proceedings of the Twenty-Fourth ACM Symposium on Operating Systems Principles</a:t>
            </a:r>
            <a:r>
              <a:rPr lang="en-US" sz="1000" dirty="0"/>
              <a:t>. ACM, 2013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[12] </a:t>
            </a:r>
            <a:r>
              <a:rPr lang="en-US" sz="1000" dirty="0"/>
              <a:t>Wu, </a:t>
            </a:r>
            <a:r>
              <a:rPr lang="en-US" sz="1000" dirty="0" err="1"/>
              <a:t>Zhe</a:t>
            </a:r>
            <a:r>
              <a:rPr lang="en-US" sz="1000" dirty="0"/>
              <a:t>, Curtis Yu, and Harsha V. </a:t>
            </a:r>
            <a:r>
              <a:rPr lang="en-US" sz="1000" dirty="0" err="1"/>
              <a:t>Madhyastha</a:t>
            </a:r>
            <a:r>
              <a:rPr lang="en-US" sz="1000" dirty="0"/>
              <a:t>. "</a:t>
            </a:r>
            <a:r>
              <a:rPr lang="en-US" sz="1000" dirty="0" err="1"/>
              <a:t>Costlo</a:t>
            </a:r>
            <a:r>
              <a:rPr lang="en-US" sz="1000" dirty="0"/>
              <a:t>: Cost-effective redundancy for lower latency variance on cloud storage services." </a:t>
            </a:r>
            <a:r>
              <a:rPr lang="en-US" sz="1000" i="1" dirty="0"/>
              <a:t>12th USENIX Symposium on Networked Systems Design and Implementation (NSDI 15)</a:t>
            </a:r>
            <a:r>
              <a:rPr lang="en-US" sz="1000" dirty="0"/>
              <a:t>. 2015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[13] </a:t>
            </a:r>
            <a:r>
              <a:rPr lang="en-US" sz="1000" dirty="0" err="1"/>
              <a:t>Ananthanarayanan</a:t>
            </a:r>
            <a:r>
              <a:rPr lang="en-US" sz="1000" dirty="0"/>
              <a:t>, </a:t>
            </a:r>
            <a:r>
              <a:rPr lang="en-US" sz="1000" dirty="0" err="1"/>
              <a:t>Rajagopal</a:t>
            </a:r>
            <a:r>
              <a:rPr lang="en-US" sz="1000" dirty="0"/>
              <a:t>, et al. "Photon: fault-tolerant and scalable joining of continuous data streams." </a:t>
            </a:r>
            <a:r>
              <a:rPr lang="en-US" sz="1000" i="1" dirty="0"/>
              <a:t>Proceedings of the 2013 ACM SIGMOD International Conference on Management of Data</a:t>
            </a:r>
            <a:r>
              <a:rPr lang="en-US" sz="1000" dirty="0"/>
              <a:t>. ACM, 2013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[14] </a:t>
            </a:r>
            <a:r>
              <a:rPr lang="en-US" sz="1000" dirty="0" err="1"/>
              <a:t>Vulimiri</a:t>
            </a:r>
            <a:r>
              <a:rPr lang="en-US" sz="1000" dirty="0"/>
              <a:t>, Ashish, et al. "Global analytics in the face of bandwidth and regulatory constraints." </a:t>
            </a:r>
            <a:r>
              <a:rPr lang="en-US" sz="1000" i="1" dirty="0"/>
              <a:t>12th USENIX Symposium on Networked Systems Design and Implementation (NSDI 15)</a:t>
            </a:r>
            <a:r>
              <a:rPr lang="en-US" sz="1000" dirty="0"/>
              <a:t>. 2015</a:t>
            </a:r>
            <a:r>
              <a:rPr lang="en-US" sz="1000" dirty="0" smtClean="0"/>
              <a:t>.</a:t>
            </a:r>
          </a:p>
          <a:p>
            <a:r>
              <a:rPr lang="en-US" sz="1000" dirty="0" smtClean="0"/>
              <a:t>[15] </a:t>
            </a:r>
            <a:r>
              <a:rPr lang="en-US" sz="1000" dirty="0"/>
              <a:t>Pu, </a:t>
            </a:r>
            <a:r>
              <a:rPr lang="en-US" sz="1000" dirty="0" err="1"/>
              <a:t>Qifan</a:t>
            </a:r>
            <a:r>
              <a:rPr lang="en-US" sz="1000" dirty="0"/>
              <a:t>, et al. "Low latency geo-distributed data analytics." </a:t>
            </a:r>
            <a:r>
              <a:rPr lang="en-US" sz="1000" i="1" dirty="0"/>
              <a:t>ACM SIGCOMM Computer Communication Review</a:t>
            </a:r>
            <a:r>
              <a:rPr lang="en-US" sz="1000" dirty="0"/>
              <a:t> 45.4 (2015): 421-434.</a:t>
            </a:r>
          </a:p>
          <a:p>
            <a:r>
              <a:rPr lang="en-US" sz="1000" dirty="0" smtClean="0"/>
              <a:t>[16] </a:t>
            </a:r>
            <a:r>
              <a:rPr lang="en-US" sz="1000" dirty="0"/>
              <a:t>Nawab, Faisal, </a:t>
            </a:r>
            <a:r>
              <a:rPr lang="en-US" sz="1000" dirty="0" err="1"/>
              <a:t>Divyakant</a:t>
            </a:r>
            <a:r>
              <a:rPr lang="en-US" sz="1000" dirty="0"/>
              <a:t> Agrawal, and Amr El </a:t>
            </a:r>
            <a:r>
              <a:rPr lang="en-US" sz="1000" dirty="0" err="1"/>
              <a:t>Abbadi</a:t>
            </a:r>
            <a:r>
              <a:rPr lang="en-US" sz="1000" dirty="0"/>
              <a:t>. "Message Futures: Fast Commitment of Transactions in Multi-datacenter Environments." </a:t>
            </a:r>
            <a:r>
              <a:rPr lang="en-US" sz="1000" i="1" dirty="0"/>
              <a:t>CIDR</a:t>
            </a:r>
            <a:r>
              <a:rPr lang="en-US" sz="1000" dirty="0"/>
              <a:t>. 2013.</a:t>
            </a:r>
          </a:p>
          <a:p>
            <a:endParaRPr lang="en-US" sz="1000" dirty="0" smtClean="0"/>
          </a:p>
          <a:p>
            <a:r>
              <a:rPr lang="en-US" sz="1200" b="1" dirty="0" smtClean="0"/>
              <a:t>More in the tutorial proposal.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0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GSDM timeline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438150" y="3429000"/>
            <a:ext cx="8610600" cy="83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4350" y="36575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14550" y="3657599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62350" y="36575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7136" y="36539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70123" y="36575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83481" y="36502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38151" y="4419600"/>
            <a:ext cx="2297986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Performance first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- Low latency and high performance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Single-key access [</a:t>
            </a:r>
            <a:r>
              <a:rPr lang="en-US" sz="1100" i="1" dirty="0" smtClean="0">
                <a:solidFill>
                  <a:schemeClr val="tx1"/>
                </a:solidFill>
              </a:rPr>
              <a:t>PNUTS [3]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Eventual consistency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38150" y="964165"/>
            <a:ext cx="2297986" cy="2426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Relaxed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Spectrum of Performance-access trade-off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Transactions with no inter-datacenter communication. [</a:t>
            </a:r>
            <a:r>
              <a:rPr lang="en-US" sz="1100" i="1" dirty="0" smtClean="0">
                <a:solidFill>
                  <a:schemeClr val="tx1"/>
                </a:solidFill>
              </a:rPr>
              <a:t>COPS [1]</a:t>
            </a:r>
            <a:r>
              <a:rPr lang="en-US" sz="1100" dirty="0" smtClean="0">
                <a:solidFill>
                  <a:schemeClr val="tx1"/>
                </a:solidFill>
              </a:rPr>
              <a:t> causal+]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Transactions with relaxed consistency models [</a:t>
            </a:r>
            <a:r>
              <a:rPr lang="en-US" sz="1100" i="1" dirty="0" smtClean="0">
                <a:solidFill>
                  <a:schemeClr val="tx1"/>
                </a:solidFill>
              </a:rPr>
              <a:t>Walter</a:t>
            </a:r>
            <a:r>
              <a:rPr lang="en-US" sz="1100" dirty="0" smtClean="0">
                <a:solidFill>
                  <a:schemeClr val="tx1"/>
                </a:solidFill>
              </a:rPr>
              <a:t> [2] PSI]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Restricted access [</a:t>
            </a:r>
            <a:r>
              <a:rPr lang="en-US" sz="1100" i="1" dirty="0" smtClean="0">
                <a:solidFill>
                  <a:schemeClr val="tx1"/>
                </a:solidFill>
              </a:rPr>
              <a:t>megastore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30756" y="4419600"/>
            <a:ext cx="2600822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Strongly consistent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Arbitrary strongly consistent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Traditional methods adapted for geo-replication [2PC, </a:t>
            </a:r>
            <a:r>
              <a:rPr lang="en-US" sz="1100" dirty="0" err="1" smtClean="0">
                <a:solidFill>
                  <a:schemeClr val="tx1"/>
                </a:solidFill>
              </a:rPr>
              <a:t>Paxos</a:t>
            </a:r>
            <a:r>
              <a:rPr lang="en-US" sz="1100" dirty="0" smtClean="0">
                <a:solidFill>
                  <a:schemeClr val="tx1"/>
                </a:solidFill>
              </a:rPr>
              <a:t> in </a:t>
            </a:r>
            <a:r>
              <a:rPr lang="en-US" sz="1100" i="1" dirty="0" smtClean="0">
                <a:solidFill>
                  <a:schemeClr val="tx1"/>
                </a:solidFill>
              </a:rPr>
              <a:t>Spanner [4]</a:t>
            </a:r>
            <a:r>
              <a:rPr lang="en-US" sz="1100" dirty="0" smtClean="0">
                <a:solidFill>
                  <a:schemeClr val="tx1"/>
                </a:solidFill>
              </a:rPr>
              <a:t> and </a:t>
            </a:r>
            <a:r>
              <a:rPr lang="en-US" sz="1100" i="1" dirty="0" smtClean="0">
                <a:solidFill>
                  <a:schemeClr val="tx1"/>
                </a:solidFill>
              </a:rPr>
              <a:t>Replicated Commit [5]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Limits of latency with strongly consistent transactions [</a:t>
            </a:r>
            <a:r>
              <a:rPr lang="en-US" sz="1100" i="1" dirty="0" smtClean="0">
                <a:solidFill>
                  <a:schemeClr val="tx1"/>
                </a:solidFill>
              </a:rPr>
              <a:t>Helios [6]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1" name="Notched Right Arrow 40"/>
          <p:cNvSpPr/>
          <p:nvPr/>
        </p:nvSpPr>
        <p:spPr>
          <a:xfrm rot="5400000">
            <a:off x="2111903" y="3181351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Notched Right Arrow 41"/>
          <p:cNvSpPr/>
          <p:nvPr/>
        </p:nvSpPr>
        <p:spPr>
          <a:xfrm rot="16200000">
            <a:off x="520263" y="4114800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Notched Right Arrow 42"/>
          <p:cNvSpPr/>
          <p:nvPr/>
        </p:nvSpPr>
        <p:spPr>
          <a:xfrm rot="16200000">
            <a:off x="3028950" y="4196833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418978" y="1066800"/>
            <a:ext cx="2600822" cy="2362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Low latency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Methods to commit strongly consistent transactions with low latency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Leverage semantic knowledge and static analysis to commit transactions with no coordination [Transactions Chains [7], Homeostasis [8], HAT [9]]</a:t>
            </a:r>
          </a:p>
        </p:txBody>
      </p:sp>
      <p:sp>
        <p:nvSpPr>
          <p:cNvPr id="45" name="Notched Right Arrow 44"/>
          <p:cNvSpPr/>
          <p:nvPr/>
        </p:nvSpPr>
        <p:spPr>
          <a:xfrm rot="5400000">
            <a:off x="3306045" y="3178191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295759" y="903325"/>
            <a:ext cx="2297986" cy="2426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WAN trade-offs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Leverage the diversity of datacenters and WAN links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Cost minimization via placement [</a:t>
            </a:r>
            <a:r>
              <a:rPr lang="en-US" sz="1100" dirty="0" err="1" smtClean="0">
                <a:solidFill>
                  <a:schemeClr val="tx1"/>
                </a:solidFill>
              </a:rPr>
              <a:t>spanstore</a:t>
            </a:r>
            <a:r>
              <a:rPr lang="en-US" sz="1100" dirty="0" smtClean="0">
                <a:solidFill>
                  <a:schemeClr val="tx1"/>
                </a:solidFill>
              </a:rPr>
              <a:t>[10]]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Performance-access trade-off [Pileus [11], </a:t>
            </a:r>
            <a:r>
              <a:rPr lang="en-US" sz="1100" dirty="0" err="1" smtClean="0">
                <a:solidFill>
                  <a:schemeClr val="tx1"/>
                </a:solidFill>
              </a:rPr>
              <a:t>CosTLO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[12]]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Notched Right Arrow 46"/>
          <p:cNvSpPr/>
          <p:nvPr/>
        </p:nvSpPr>
        <p:spPr>
          <a:xfrm rot="5400000">
            <a:off x="6133884" y="3215760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062584" y="4419600"/>
            <a:ext cx="2600822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Data processing</a:t>
            </a:r>
          </a:p>
          <a:p>
            <a:r>
              <a:rPr lang="en-US" sz="1100" dirty="0" smtClean="0"/>
              <a:t>- Focus on read-only or stream access for high performance processing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Events processing guarantees [Photon [13]]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Managing bandwidth consumption for global analytics [Geode [14], Iridium [15]]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Notched Right Arrow 48"/>
          <p:cNvSpPr/>
          <p:nvPr/>
        </p:nvSpPr>
        <p:spPr>
          <a:xfrm rot="16200000">
            <a:off x="6789394" y="4206357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95400" y="5867400"/>
            <a:ext cx="7543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5" y="5052536"/>
            <a:ext cx="1208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First</a:t>
            </a:r>
          </a:p>
          <a:p>
            <a:r>
              <a:rPr lang="en-US" sz="1400" dirty="0" smtClean="0"/>
              <a:t>2008-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" y="4214336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Relaxed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2011-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243" y="3376136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911" y="2514600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latency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1" y="1600200"/>
            <a:ext cx="989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WAN</a:t>
            </a:r>
          </a:p>
          <a:p>
            <a:r>
              <a:rPr lang="en-US" sz="1400" dirty="0" smtClean="0"/>
              <a:t>Trade-offs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5" y="762000"/>
            <a:ext cx="1071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Processing</a:t>
            </a:r>
          </a:p>
          <a:p>
            <a:r>
              <a:rPr lang="en-US" sz="1400" dirty="0" smtClean="0"/>
              <a:t>2014-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5400" y="381000"/>
            <a:ext cx="0" cy="5486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594360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(latency/scalability)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38600" y="5943600"/>
            <a:ext cx="221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Access model</a:t>
            </a:r>
          </a:p>
          <a:p>
            <a:r>
              <a:rPr lang="en-US" sz="1400" dirty="0" smtClean="0"/>
              <a:t>(Transactional, read-only)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96883" y="5943600"/>
            <a:ext cx="2032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Datacenters Diversity</a:t>
            </a:r>
          </a:p>
          <a:p>
            <a:pPr algn="ctr"/>
            <a:r>
              <a:rPr lang="en-US" sz="1400" dirty="0" smtClean="0"/>
              <a:t>(managing trade-offs</a:t>
            </a:r>
          </a:p>
          <a:p>
            <a:pPr algn="ctr"/>
            <a:r>
              <a:rPr lang="en-US" sz="1400" dirty="0" smtClean="0"/>
              <a:t>And cost effectiveness)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00" y="404336"/>
            <a:ext cx="0" cy="5463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77000" y="392668"/>
            <a:ext cx="0" cy="5463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37560" y="5043010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44228" y="4143375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30892" y="3238977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66825" y="2344104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95400" y="1514952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31114" y="527167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Lowest latency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1281" y="4372035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Low latency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1281" y="262098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Low latency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931" y="176897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Configurable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3931" y="843589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Low latency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91244" y="350627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latency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7002" y="83406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Read-only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67615" y="177855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Configurable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737" y="2677658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With Semantic/prior</a:t>
            </a:r>
          </a:p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Knowledge on 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23889" y="341766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Serializable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transactions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4848" y="4304078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Special-purpose</a:t>
            </a:r>
          </a:p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3757" y="2388096"/>
            <a:ext cx="21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Serializable 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4816" y="5207406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Single-key access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Eventual consistency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5126" y="702024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Manage WAN and/or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datacenters trade-offs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5126" y="1618389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Manage WAN and/or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datacenters trade-offs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3906" y="263375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83906" y="350011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8680" y="443293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83906" y="526184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xagonal World Map No Backgroun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Leveraging diversity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150" y="3455034"/>
            <a:ext cx="175603" cy="280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0" y="3455034"/>
            <a:ext cx="175603" cy="280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116" y="5018064"/>
            <a:ext cx="175603" cy="280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566" y="5018064"/>
            <a:ext cx="175603" cy="280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416" y="4267198"/>
            <a:ext cx="175603" cy="280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866" y="4267198"/>
            <a:ext cx="175603" cy="280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1778" y="3759500"/>
            <a:ext cx="175603" cy="280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228" y="3759500"/>
            <a:ext cx="175603" cy="280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978" y="4101606"/>
            <a:ext cx="175603" cy="280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428" y="4101606"/>
            <a:ext cx="175603" cy="280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5054" y="5447826"/>
            <a:ext cx="175603" cy="280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504" y="5447826"/>
            <a:ext cx="175603" cy="280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403" y="3083967"/>
            <a:ext cx="175603" cy="280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53" y="3083967"/>
            <a:ext cx="175603" cy="28021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352840" y="4381824"/>
            <a:ext cx="1466519" cy="613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effective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429000" y="2738491"/>
            <a:ext cx="1800059" cy="613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regulations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473671" y="1742180"/>
            <a:ext cx="6425257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Resource allocation and scheduling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1219200" y="3735252"/>
            <a:ext cx="1466519" cy="249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RTT: 100ms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2754984" y="3976970"/>
            <a:ext cx="3926544" cy="27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RTT: 200-300ms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904978" y="3303491"/>
            <a:ext cx="1466519" cy="613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variation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3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7"/>
    </mc:Choice>
    <mc:Fallback xmlns="">
      <p:transition spd="slow" advTm="37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GSDM Summary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143000"/>
            <a:ext cx="868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3882" y="1143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590672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43300" y="1590672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1590672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371497"/>
            <a:ext cx="8686800" cy="1057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2586" y="23966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08837" y="2795464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 latency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43300" y="2795464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 </a:t>
            </a:r>
            <a:r>
              <a:rPr lang="en-US" dirty="0"/>
              <a:t>b</a:t>
            </a:r>
            <a:r>
              <a:rPr lang="en-US" dirty="0" smtClean="0"/>
              <a:t>andwidth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26423" y="2800815"/>
            <a:ext cx="2307977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Leveraging diversity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79896" y="3733800"/>
            <a:ext cx="8686800" cy="1057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34646" y="37377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708837" y="4146536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226423" y="4146536"/>
            <a:ext cx="21717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effectiveness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486150" y="4150747"/>
            <a:ext cx="21717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Rich access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400" dirty="0" smtClean="0">
                <a:solidFill>
                  <a:schemeClr val="tx1"/>
                </a:solidFill>
              </a:rPr>
              <a:t>Objectives</a:t>
            </a:r>
            <a:endParaRPr lang="en-US" sz="2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"/>
    </mc:Choice>
    <mc:Fallback xmlns="">
      <p:transition spd="slow" advTm="736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(1) Low latency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GSDM brings data closer to users</a:t>
            </a:r>
          </a:p>
          <a:p>
            <a:pPr lvl="1"/>
            <a:r>
              <a:rPr lang="en-US" dirty="0" smtClean="0"/>
              <a:t>But, they make coordination take more time</a:t>
            </a:r>
          </a:p>
          <a:p>
            <a:pPr lvl="1"/>
            <a:endParaRPr lang="en-US" dirty="0"/>
          </a:p>
          <a:p>
            <a:r>
              <a:rPr lang="en-US" dirty="0" smtClean="0"/>
              <a:t>Request latency affects user’s experience</a:t>
            </a:r>
          </a:p>
          <a:p>
            <a:endParaRPr lang="en-US" dirty="0"/>
          </a:p>
          <a:p>
            <a:r>
              <a:rPr lang="en-US" dirty="0" smtClean="0"/>
              <a:t>Even a 100ms delay may drive users/customers away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0" y="1912101"/>
            <a:ext cx="676901" cy="1080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0" y="1905000"/>
            <a:ext cx="685800" cy="10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8"/>
    </mc:Choice>
    <mc:Fallback xmlns="">
      <p:transition spd="slow" advTm="390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(2) Consistency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guarantees are given to application developers?</a:t>
            </a:r>
          </a:p>
          <a:p>
            <a:r>
              <a:rPr lang="en-US" dirty="0" smtClean="0"/>
              <a:t>Concurrency may lead to anomalies: </a:t>
            </a:r>
            <a:r>
              <a:rPr lang="en-US" dirty="0" smtClean="0">
                <a:solidFill>
                  <a:srgbClr val="FF0000"/>
                </a:solidFill>
              </a:rPr>
              <a:t>overwrites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race conditions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conflicting updates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Strong consistency guarantees </a:t>
            </a:r>
            <a:r>
              <a:rPr lang="en-US" dirty="0" smtClean="0"/>
              <a:t>limit (or eliminate) anomalies</a:t>
            </a:r>
          </a:p>
          <a:p>
            <a:r>
              <a:rPr lang="en-US" dirty="0" smtClean="0"/>
              <a:t>Access may be </a:t>
            </a:r>
            <a:r>
              <a:rPr lang="en-US" dirty="0" smtClean="0">
                <a:solidFill>
                  <a:srgbClr val="0070C0"/>
                </a:solidFill>
              </a:rPr>
              <a:t>transactional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operation-wise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Left-Right Arrow 1"/>
          <p:cNvSpPr/>
          <p:nvPr/>
        </p:nvSpPr>
        <p:spPr>
          <a:xfrm>
            <a:off x="1295401" y="4495800"/>
            <a:ext cx="62484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67401" y="482555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83974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8516" y="59068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16087" y="590686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31530" y="59068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29539" y="59068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43301" y="3922931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latency and consistency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758" y="4514582"/>
            <a:ext cx="1971675" cy="1305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9" y="4631028"/>
            <a:ext cx="1752600" cy="116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9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38"/>
    </mc:Choice>
    <mc:Fallback xmlns="">
      <p:transition spd="slow" advTm="95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7" grpId="0"/>
      <p:bldP spid="19" grpId="0"/>
      <p:bldP spid="20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Objectives: (3) Cost effectiveness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be more cost effective?</a:t>
            </a:r>
          </a:p>
          <a:p>
            <a:endParaRPr lang="en-US" dirty="0"/>
          </a:p>
          <a:p>
            <a:r>
              <a:rPr lang="en-US" dirty="0" smtClean="0"/>
              <a:t>Placement decisions</a:t>
            </a:r>
          </a:p>
          <a:p>
            <a:pPr lvl="1"/>
            <a:r>
              <a:rPr lang="en-US" dirty="0" smtClean="0"/>
              <a:t>Both for replication and data partitioning</a:t>
            </a:r>
          </a:p>
          <a:p>
            <a:pPr lvl="1"/>
            <a:r>
              <a:rPr lang="en-US" dirty="0" smtClean="0"/>
              <a:t>Data movement</a:t>
            </a:r>
          </a:p>
          <a:p>
            <a:pPr lvl="1"/>
            <a:endParaRPr lang="en-US" dirty="0"/>
          </a:p>
          <a:p>
            <a:r>
              <a:rPr lang="en-US" dirty="0" smtClean="0"/>
              <a:t>Task scheduling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Estimating workload </a:t>
            </a:r>
            <a:r>
              <a:rPr lang="en-US" dirty="0" smtClean="0"/>
              <a:t>is key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58000" y="1486786"/>
            <a:ext cx="962896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99"/>
    </mc:Choice>
    <mc:Fallback xmlns="">
      <p:transition spd="slow" advTm="304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GSDM background summary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1533297"/>
            <a:ext cx="868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3882" y="15332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980969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43300" y="1980969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1980969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667000"/>
            <a:ext cx="8686800" cy="1057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2586" y="269210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08837" y="3090967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 latency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43300" y="3090967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 </a:t>
            </a:r>
            <a:r>
              <a:rPr lang="en-US" dirty="0"/>
              <a:t>b</a:t>
            </a:r>
            <a:r>
              <a:rPr lang="en-US" dirty="0" smtClean="0"/>
              <a:t>andwidth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26423" y="3096318"/>
            <a:ext cx="2307977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Leveraging diversity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67072" y="3978673"/>
            <a:ext cx="8686800" cy="1057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21822" y="398265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96013" y="4391409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latency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213599" y="4391409"/>
            <a:ext cx="21717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effectiveness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473326" y="4395620"/>
            <a:ext cx="21717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25557" y="5168740"/>
            <a:ext cx="672284" cy="15827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2" y="5233527"/>
            <a:ext cx="1971675" cy="1305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2300" y="5262330"/>
            <a:ext cx="676901" cy="10801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500" y="5255229"/>
            <a:ext cx="685800" cy="1094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9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72"/>
    </mc:Choice>
    <mc:Fallback xmlns="">
      <p:transition spd="slow" advTm="11197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295400" y="5867400"/>
            <a:ext cx="7543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575" y="5052536"/>
            <a:ext cx="1208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First</a:t>
            </a:r>
          </a:p>
          <a:p>
            <a:r>
              <a:rPr lang="en-US" sz="1400" dirty="0" smtClean="0"/>
              <a:t>2008-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" y="4214336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Relaxed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2011-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5243" y="3376136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Strong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911" y="2514600"/>
            <a:ext cx="1202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latency</a:t>
            </a:r>
          </a:p>
          <a:p>
            <a:r>
              <a:rPr lang="en-US" sz="1400" dirty="0" smtClean="0"/>
              <a:t>Transactions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1" y="1600200"/>
            <a:ext cx="989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WAN</a:t>
            </a:r>
          </a:p>
          <a:p>
            <a:r>
              <a:rPr lang="en-US" sz="1400" dirty="0" smtClean="0"/>
              <a:t>Trade-offs</a:t>
            </a:r>
          </a:p>
          <a:p>
            <a:r>
              <a:rPr lang="en-US" sz="1400" dirty="0" smtClean="0"/>
              <a:t>2013-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5" y="762000"/>
            <a:ext cx="1071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Processing</a:t>
            </a:r>
          </a:p>
          <a:p>
            <a:r>
              <a:rPr lang="en-US" sz="1400" dirty="0" smtClean="0"/>
              <a:t>2014-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95400" y="381000"/>
            <a:ext cx="0" cy="5486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5943600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Performance</a:t>
            </a:r>
          </a:p>
          <a:p>
            <a:r>
              <a:rPr lang="en-US" sz="1400" dirty="0" smtClean="0"/>
              <a:t>(latency/scalability)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332624" y="59436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Consistency</a:t>
            </a:r>
          </a:p>
          <a:p>
            <a:pPr algn="ctr"/>
            <a:r>
              <a:rPr lang="en-US" sz="1400" dirty="0" smtClean="0"/>
              <a:t>and access model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96883" y="5943600"/>
            <a:ext cx="2032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Datacenters Diversity</a:t>
            </a:r>
          </a:p>
          <a:p>
            <a:pPr algn="ctr"/>
            <a:r>
              <a:rPr lang="en-US" sz="1400" dirty="0" smtClean="0"/>
              <a:t>(managing trade-offs</a:t>
            </a:r>
          </a:p>
          <a:p>
            <a:pPr algn="ctr"/>
            <a:r>
              <a:rPr lang="en-US" sz="1400" dirty="0" smtClean="0"/>
              <a:t>And cost effectiveness)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00" y="404336"/>
            <a:ext cx="0" cy="5463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77000" y="392668"/>
            <a:ext cx="0" cy="546306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237560" y="5043010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244228" y="4143375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230892" y="3238977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66825" y="2344104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295400" y="1514952"/>
            <a:ext cx="7391400" cy="95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31114" y="527167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Lowest latency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1281" y="4372035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Low latency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1281" y="2620984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Low latency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3931" y="1768972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Configurable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83931" y="843589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Low latency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91244" y="350627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 latency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67002" y="83406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Read-only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67615" y="1778555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Configurable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737" y="2677658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With prior</a:t>
            </a:r>
          </a:p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Knowledge on 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23889" y="341766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Serializable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transactions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4848" y="4304078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Special-purpose</a:t>
            </a:r>
          </a:p>
          <a:p>
            <a:pPr algn="ctr"/>
            <a:r>
              <a:rPr lang="en-US" sz="1400" dirty="0" smtClean="0">
                <a:solidFill>
                  <a:srgbClr val="E6AF00"/>
                </a:solidFill>
              </a:rPr>
              <a:t>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73757" y="2388096"/>
            <a:ext cx="2174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E6AF00"/>
                </a:solidFill>
              </a:rPr>
              <a:t>Serializable transactions</a:t>
            </a:r>
            <a:endParaRPr lang="en-US" sz="1400" dirty="0">
              <a:solidFill>
                <a:srgbClr val="E6A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4816" y="5207406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Single-key access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Eventual consistency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5126" y="702024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Manage WAN and/or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datacenters trade-offs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5126" y="1618389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Manage WAN and/or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datacenters trade-offs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3906" y="2633756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83906" y="3500111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8680" y="443293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83906" y="526184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Oblivious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1"/>
    </mc:Choice>
    <mc:Fallback xmlns="">
      <p:transition spd="slow" advTm="647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xagonal World Map No Backgroun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Global-Scale Data Management (</a:t>
            </a:r>
            <a:r>
              <a:rPr lang="en-US" b="1" dirty="0" smtClean="0"/>
              <a:t>GSDM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1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7"/>
    </mc:Choice>
    <mc:Fallback xmlns="">
      <p:transition spd="slow" advTm="45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GSDM timeline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438150" y="3429000"/>
            <a:ext cx="8610600" cy="83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4350" y="36575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14550" y="3657599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62350" y="36575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7136" y="36539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70123" y="36575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83481" y="36502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438151" y="4419600"/>
            <a:ext cx="2297986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(1) Performance first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- Low latency and high performance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Single-key access [</a:t>
            </a:r>
            <a:r>
              <a:rPr lang="en-US" sz="1100" i="1" dirty="0" smtClean="0">
                <a:solidFill>
                  <a:schemeClr val="tx1"/>
                </a:solidFill>
              </a:rPr>
              <a:t>PNUTS [3]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Eventual consistency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38150" y="964165"/>
            <a:ext cx="2297986" cy="2426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(2) Relaxed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Spectrum of Performance-access trade-off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Transactions with no inter-datacenter communication. [</a:t>
            </a:r>
            <a:r>
              <a:rPr lang="en-US" sz="1100" i="1" dirty="0" smtClean="0">
                <a:solidFill>
                  <a:schemeClr val="tx1"/>
                </a:solidFill>
              </a:rPr>
              <a:t>COPS [1]</a:t>
            </a:r>
            <a:r>
              <a:rPr lang="en-US" sz="1100" dirty="0" smtClean="0">
                <a:solidFill>
                  <a:schemeClr val="tx1"/>
                </a:solidFill>
              </a:rPr>
              <a:t> causal+]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Transactions with relaxed consistency models [</a:t>
            </a:r>
            <a:r>
              <a:rPr lang="en-US" sz="1100" i="1" dirty="0" smtClean="0">
                <a:solidFill>
                  <a:schemeClr val="tx1"/>
                </a:solidFill>
              </a:rPr>
              <a:t>Walter</a:t>
            </a:r>
            <a:r>
              <a:rPr lang="en-US" sz="1100" dirty="0" smtClean="0">
                <a:solidFill>
                  <a:schemeClr val="tx1"/>
                </a:solidFill>
              </a:rPr>
              <a:t> [2] PSI]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Restricted access [</a:t>
            </a:r>
            <a:r>
              <a:rPr lang="en-US" sz="1100" i="1" dirty="0" smtClean="0">
                <a:solidFill>
                  <a:schemeClr val="tx1"/>
                </a:solidFill>
              </a:rPr>
              <a:t>megastore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1" name="Notched Right Arrow 40"/>
          <p:cNvSpPr/>
          <p:nvPr/>
        </p:nvSpPr>
        <p:spPr>
          <a:xfrm rot="5400000">
            <a:off x="2111903" y="3181351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Notched Right Arrow 41"/>
          <p:cNvSpPr/>
          <p:nvPr/>
        </p:nvSpPr>
        <p:spPr>
          <a:xfrm rot="16200000">
            <a:off x="520263" y="4114800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Notched Right Arrow 42"/>
          <p:cNvSpPr/>
          <p:nvPr/>
        </p:nvSpPr>
        <p:spPr>
          <a:xfrm rot="16200000">
            <a:off x="3028950" y="4196833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418978" y="964165"/>
            <a:ext cx="2600822" cy="246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(4) Low latency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Methods to commit strongly consistent transactions with low latency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Leverage semantic knowledge and static analysis to commit transactions with no coordination [Transactions Chains [7], Homeostasis [8], HAT [9]]</a:t>
            </a:r>
          </a:p>
        </p:txBody>
      </p:sp>
      <p:sp>
        <p:nvSpPr>
          <p:cNvPr id="45" name="Notched Right Arrow 44"/>
          <p:cNvSpPr/>
          <p:nvPr/>
        </p:nvSpPr>
        <p:spPr>
          <a:xfrm rot="5400000">
            <a:off x="3306045" y="3178191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295759" y="964165"/>
            <a:ext cx="2297986" cy="2365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(5) WAN trade-offs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Leverage the diversity of datacenters and WAN links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Cost minimization via placement [Spanner [10]]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Performance-access trade-off [Pileus [11], </a:t>
            </a:r>
            <a:r>
              <a:rPr lang="en-US" sz="1100" dirty="0" err="1" smtClean="0">
                <a:solidFill>
                  <a:schemeClr val="tx1"/>
                </a:solidFill>
              </a:rPr>
              <a:t>CosTLO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[12]]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Notched Right Arrow 46"/>
          <p:cNvSpPr/>
          <p:nvPr/>
        </p:nvSpPr>
        <p:spPr>
          <a:xfrm rot="5400000">
            <a:off x="6133884" y="3215760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6062584" y="4419600"/>
            <a:ext cx="2600822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(4) Data processing</a:t>
            </a:r>
          </a:p>
          <a:p>
            <a:r>
              <a:rPr lang="en-US" sz="1100" dirty="0" smtClean="0"/>
              <a:t>- Focus on read-only or stream access for high performance processing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Events processing guarantees [Photon [13]]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Managing bandwidth consumption for global analytics [Geode [14], Iridium [15]]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9" name="Notched Right Arrow 48"/>
          <p:cNvSpPr/>
          <p:nvPr/>
        </p:nvSpPr>
        <p:spPr>
          <a:xfrm rot="16200000">
            <a:off x="6789394" y="4206357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030756" y="4419600"/>
            <a:ext cx="2836644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(3) Strongly consistent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Arbitrary strongly consistent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Traditional methods adapted for geo-replication [2PC, </a:t>
            </a:r>
            <a:r>
              <a:rPr lang="en-US" sz="1100" dirty="0" err="1" smtClean="0">
                <a:solidFill>
                  <a:schemeClr val="tx1"/>
                </a:solidFill>
              </a:rPr>
              <a:t>Paxos</a:t>
            </a:r>
            <a:r>
              <a:rPr lang="en-US" sz="1100" dirty="0" smtClean="0">
                <a:solidFill>
                  <a:schemeClr val="tx1"/>
                </a:solidFill>
              </a:rPr>
              <a:t> in </a:t>
            </a:r>
            <a:r>
              <a:rPr lang="en-US" sz="1100" i="1" dirty="0" smtClean="0">
                <a:solidFill>
                  <a:schemeClr val="tx1"/>
                </a:solidFill>
              </a:rPr>
              <a:t>Spanner [4]</a:t>
            </a:r>
            <a:r>
              <a:rPr lang="en-US" sz="1100" dirty="0" smtClean="0">
                <a:solidFill>
                  <a:schemeClr val="tx1"/>
                </a:solidFill>
              </a:rPr>
              <a:t> and </a:t>
            </a:r>
            <a:r>
              <a:rPr lang="en-US" sz="1100" i="1" dirty="0" smtClean="0">
                <a:solidFill>
                  <a:schemeClr val="tx1"/>
                </a:solidFill>
              </a:rPr>
              <a:t>Replicated Commit [5]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Limits of latency with strongly consistent transactions [</a:t>
            </a:r>
            <a:r>
              <a:rPr lang="en-US" sz="1100" i="1" dirty="0" smtClean="0">
                <a:solidFill>
                  <a:schemeClr val="tx1"/>
                </a:solidFill>
              </a:rPr>
              <a:t>Helios [6]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32"/>
    </mc:Choice>
    <mc:Fallback xmlns="">
      <p:transition spd="slow" advTm="1413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4648200"/>
            <a:ext cx="8686800" cy="1608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Performance  first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6225" y="609600"/>
            <a:ext cx="8610600" cy="83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2625" y="838199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0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5211" y="8345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8198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1556" y="8308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3721" y="1590675"/>
            <a:ext cx="2297986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(1) Performance first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- Low latency and high performance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Single-key access [</a:t>
            </a:r>
            <a:r>
              <a:rPr lang="en-US" sz="1100" i="1" dirty="0" smtClean="0">
                <a:solidFill>
                  <a:schemeClr val="tx1"/>
                </a:solidFill>
              </a:rPr>
              <a:t>PNUTS [3]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Eventual consistency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 rot="16200000">
            <a:off x="445833" y="1285875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4"/>
    </mc:Choice>
    <mc:Fallback xmlns="">
      <p:transition spd="slow" advTm="1168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latency access [2008-]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685800" y="3011269"/>
            <a:ext cx="7596963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3027" y="3341022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0967" y="3355211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2316" y="442233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9887" y="44223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5330" y="442233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3339" y="442233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67101" y="2438400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latency and consistency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" y="3106519"/>
            <a:ext cx="182880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4060" y="5542302"/>
            <a:ext cx="676901" cy="1080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8260" y="5535201"/>
            <a:ext cx="685800" cy="1094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69392"/>
            <a:ext cx="1752600" cy="116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7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61"/>
    </mc:Choice>
    <mc:Fallback xmlns="">
      <p:transition spd="slow" advTm="28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three </a:t>
            </a:r>
            <a:r>
              <a:rPr lang="en-US"/>
              <a:t>CAP </a:t>
            </a:r>
            <a:r>
              <a:rPr lang="en-US" smtClean="0"/>
              <a:t>[Brewer 2000] properties</a:t>
            </a:r>
          </a:p>
          <a:p>
            <a:pPr marL="0" indent="0">
              <a:buNone/>
            </a:pPr>
            <a:r>
              <a:rPr lang="en-US" smtClean="0"/>
              <a:t> cannot be </a:t>
            </a:r>
            <a:r>
              <a:rPr lang="en-US" dirty="0"/>
              <a:t>simultaneously achieved.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Partition-tolerance</a:t>
            </a:r>
          </a:p>
          <a:p>
            <a:endParaRPr lang="en-US" dirty="0" smtClean="0"/>
          </a:p>
          <a:p>
            <a:r>
              <a:rPr lang="en-US" dirty="0" smtClean="0"/>
              <a:t>Eventual consistency favors availability and partition-tolerance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Higher performance and lower request latency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5257800" y="1752600"/>
            <a:ext cx="25908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32490" y="135469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9686" y="3641467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427" y="362533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Partition-</a:t>
            </a:r>
            <a:r>
              <a:rPr lang="en-US" dirty="0"/>
              <a:t>t</a:t>
            </a:r>
            <a:r>
              <a:rPr lang="en-US" dirty="0" smtClean="0"/>
              <a:t>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64"/>
    </mc:Choice>
    <mc:Fallback xmlns="">
      <p:transition spd="slow" advTm="5336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over 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consistency leads to the need of </a:t>
            </a:r>
            <a:r>
              <a:rPr lang="en-US" dirty="0">
                <a:solidFill>
                  <a:srgbClr val="FF0000"/>
                </a:solidFill>
              </a:rPr>
              <a:t>complex system development </a:t>
            </a:r>
            <a:r>
              <a:rPr lang="en-US" dirty="0"/>
              <a:t>to handle conflicts and </a:t>
            </a:r>
            <a:r>
              <a:rPr lang="en-US" dirty="0" smtClean="0"/>
              <a:t>anomalies</a:t>
            </a:r>
          </a:p>
          <a:p>
            <a:endParaRPr lang="en-US" smtClean="0"/>
          </a:p>
          <a:p>
            <a:endParaRPr lang="en-US" dirty="0"/>
          </a:p>
          <a:p>
            <a:pPr lvl="1"/>
            <a:r>
              <a:rPr lang="en-US" dirty="0" smtClean="0"/>
              <a:t>Commutative Replicated </a:t>
            </a:r>
            <a:r>
              <a:rPr lang="en-US" smtClean="0"/>
              <a:t>Data Types	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Statistical guarantees on consistency/staleness</a:t>
            </a:r>
          </a:p>
          <a:p>
            <a:pPr lvl="2"/>
            <a:r>
              <a:rPr lang="en-US" dirty="0" smtClean="0"/>
              <a:t>In most cases an eventual consistent state is equivalent to a strongly consistent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590800"/>
            <a:ext cx="1752600" cy="1160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5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96"/>
    </mc:Choice>
    <mc:Fallback xmlns="">
      <p:transition spd="slow" advTm="73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>
            <a:off x="6019800" y="5867400"/>
            <a:ext cx="1143000" cy="8382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X=2</a:t>
            </a:r>
          </a:p>
          <a:p>
            <a:pPr algn="ctr"/>
            <a:r>
              <a:rPr lang="en-US" dirty="0" err="1" smtClean="0"/>
              <a:t>Seq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Single-key access – </a:t>
            </a:r>
            <a:r>
              <a:rPr lang="en-US" smtClean="0"/>
              <a:t>PNUTS </a:t>
            </a:r>
            <a:r>
              <a:rPr lang="en-US" sz="2800" smtClean="0"/>
              <a:t>[Yahoo! VLDB’08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</a:t>
            </a:r>
            <a:r>
              <a:rPr lang="en-US" i="1" dirty="0" smtClean="0"/>
              <a:t>typically, a web application </a:t>
            </a:r>
            <a:r>
              <a:rPr lang="en-US" i="1" dirty="0" smtClean="0">
                <a:solidFill>
                  <a:srgbClr val="0070C0"/>
                </a:solidFill>
              </a:rPr>
              <a:t>manipulates </a:t>
            </a:r>
            <a:r>
              <a:rPr lang="en-US" b="1" i="1" u="sng" dirty="0" smtClean="0">
                <a:solidFill>
                  <a:srgbClr val="0070C0"/>
                </a:solidFill>
              </a:rPr>
              <a:t>one</a:t>
            </a:r>
            <a:r>
              <a:rPr lang="en-US" i="1" dirty="0" smtClean="0">
                <a:solidFill>
                  <a:srgbClr val="0070C0"/>
                </a:solidFill>
              </a:rPr>
              <a:t> record at a time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Per-record timeline consistence</a:t>
            </a:r>
          </a:p>
          <a:p>
            <a:pPr lvl="1"/>
            <a:r>
              <a:rPr lang="en-US" dirty="0" smtClean="0"/>
              <a:t>All replicas of x apply updates to x in the same order</a:t>
            </a:r>
          </a:p>
          <a:p>
            <a:r>
              <a:rPr lang="en-US" dirty="0" smtClean="0"/>
              <a:t>Centralized design</a:t>
            </a:r>
          </a:p>
          <a:p>
            <a:pPr lvl="1"/>
            <a:r>
              <a:rPr lang="en-US" dirty="0" smtClean="0"/>
              <a:t>updates to primary; each record has a sequence number</a:t>
            </a:r>
          </a:p>
        </p:txBody>
      </p:sp>
      <p:sp>
        <p:nvSpPr>
          <p:cNvPr id="6" name="Can 5"/>
          <p:cNvSpPr/>
          <p:nvPr/>
        </p:nvSpPr>
        <p:spPr>
          <a:xfrm>
            <a:off x="7604091" y="4752975"/>
            <a:ext cx="1143000" cy="838200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X=3</a:t>
            </a:r>
          </a:p>
          <a:p>
            <a:pPr algn="ctr"/>
            <a:r>
              <a:rPr lang="en-US" dirty="0" err="1" smtClean="0"/>
              <a:t>Seq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213191" y="4752975"/>
            <a:ext cx="1143000" cy="8382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X=1</a:t>
            </a:r>
          </a:p>
          <a:p>
            <a:pPr algn="ctr"/>
            <a:r>
              <a:rPr lang="en-US" dirty="0" err="1" smtClean="0"/>
              <a:t>Seq</a:t>
            </a:r>
            <a:r>
              <a:rPr lang="en-US" dirty="0" smtClean="0"/>
              <a:t>=1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19600"/>
            <a:ext cx="1136718" cy="7524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92259" y="4803858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Read-any(x)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7288" y="4803858"/>
            <a:ext cx="267014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Read-critical(</a:t>
            </a:r>
            <a:r>
              <a:rPr lang="en-US" dirty="0" err="1" smtClean="0"/>
              <a:t>x,seq</a:t>
            </a:r>
            <a:r>
              <a:rPr lang="en-US" dirty="0" smtClean="0"/>
              <a:t>=2)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57288" y="4795837"/>
            <a:ext cx="267014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Read-latest(x)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96200" y="443452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18"/>
    </mc:Choice>
    <mc:Fallback xmlns="">
      <p:transition spd="slow" advTm="163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27118 0.0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49618 0.188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63785 0.034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4" grpId="0" animBg="1"/>
      <p:bldP spid="14" grpId="1" animBg="1"/>
      <p:bldP spid="14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PNUTS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Test-and-set operation</a:t>
            </a:r>
          </a:p>
          <a:p>
            <a:pPr lvl="1"/>
            <a:r>
              <a:rPr lang="en-US" dirty="0" smtClean="0"/>
              <a:t>May be used to implement higher levels of consistency</a:t>
            </a:r>
          </a:p>
          <a:p>
            <a:endParaRPr lang="en-US" dirty="0" smtClean="0"/>
          </a:p>
          <a:p>
            <a:r>
              <a:rPr lang="en-US" dirty="0" smtClean="0"/>
              <a:t>Scatter-gather engine for multi-record access</a:t>
            </a:r>
          </a:p>
          <a:p>
            <a:endParaRPr lang="en-US" dirty="0" smtClean="0"/>
          </a:p>
          <a:p>
            <a:r>
              <a:rPr lang="en-US" dirty="0" smtClean="0"/>
              <a:t>Asynchronous replication</a:t>
            </a:r>
          </a:p>
          <a:p>
            <a:pPr lvl="1"/>
            <a:r>
              <a:rPr lang="en-US" dirty="0" smtClean="0"/>
              <a:t>Datacenter outages may block a primary copy</a:t>
            </a:r>
          </a:p>
          <a:p>
            <a:pPr lvl="1"/>
            <a:r>
              <a:rPr lang="en-US" dirty="0" smtClean="0"/>
              <a:t>Transferring to another copy may violate consistency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Conflict resolution is needed </a:t>
            </a:r>
            <a:r>
              <a:rPr lang="en-US" dirty="0" smtClean="0"/>
              <a:t>after the outage</a:t>
            </a:r>
          </a:p>
          <a:p>
            <a:pPr lvl="1"/>
            <a:endParaRPr lang="en-US" dirty="0"/>
          </a:p>
          <a:p>
            <a:r>
              <a:rPr lang="en-US" dirty="0" smtClean="0"/>
              <a:t>Notifications: subscribe to stream of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43"/>
    </mc:Choice>
    <mc:Fallback xmlns="">
      <p:transition spd="slow" advTm="15334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Facebook TAO </a:t>
            </a:r>
            <a:r>
              <a:rPr lang="en-US" sz="2400" smtClean="0"/>
              <a:t>[USENIX ATC 2013]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0" y="1219200"/>
            <a:ext cx="6220326" cy="5181600"/>
            <a:chOff x="4521200" y="1092200"/>
            <a:chExt cx="8201526" cy="6553200"/>
          </a:xfrm>
        </p:grpSpPr>
        <p:sp>
          <p:nvSpPr>
            <p:cNvPr id="6" name="Left-Right Arrow 5"/>
            <p:cNvSpPr/>
            <p:nvPr/>
          </p:nvSpPr>
          <p:spPr bwMode="auto">
            <a:xfrm rot="17820103">
              <a:off x="7876580" y="3962122"/>
              <a:ext cx="4158395" cy="8382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FRIEND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312400" y="6426200"/>
              <a:ext cx="2404872" cy="1171575"/>
              <a:chOff x="6350000" y="6807200"/>
              <a:chExt cx="1903857" cy="9144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6350000" y="6807200"/>
                <a:ext cx="1903857" cy="9144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COMMENT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pic>
            <p:nvPicPr>
              <p:cNvPr id="44" name="Picture 43" descr="example_comment.png"/>
              <p:cNvPicPr preferRelativeResize="0"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36524"/>
              <a:stretch/>
            </p:blipFill>
            <p:spPr>
              <a:xfrm>
                <a:off x="6426200" y="7188200"/>
                <a:ext cx="1809750" cy="4572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8331200" y="3835400"/>
              <a:ext cx="2021305" cy="1600201"/>
              <a:chOff x="6350000" y="1473200"/>
              <a:chExt cx="1600200" cy="1248937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6350000" y="1473200"/>
                <a:ext cx="1600200" cy="1248937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POST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pic>
            <p:nvPicPr>
              <p:cNvPr id="42" name="Picture 41" descr="example_pos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0325" y="1948984"/>
                <a:ext cx="1447800" cy="406986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0160000" y="1092200"/>
              <a:ext cx="2021305" cy="1269206"/>
              <a:chOff x="6350000" y="2844800"/>
              <a:chExt cx="1600200" cy="990600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6350000" y="2844800"/>
                <a:ext cx="1600200" cy="9906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USER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pic>
            <p:nvPicPr>
              <p:cNvPr id="40" name="Picture 39" descr="example_nathan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0" y="3149600"/>
                <a:ext cx="1295400" cy="60959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7416800" y="6350000"/>
              <a:ext cx="2021305" cy="1269206"/>
              <a:chOff x="6350000" y="5359400"/>
              <a:chExt cx="1600200" cy="990600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6350000" y="5359400"/>
                <a:ext cx="1600200" cy="9906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USER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pic>
            <p:nvPicPr>
              <p:cNvPr id="38" name="Picture 37" descr="example_alice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2400" y="5664200"/>
                <a:ext cx="1219200" cy="645042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902200" y="3454400"/>
              <a:ext cx="2406316" cy="2050256"/>
              <a:chOff x="5588000" y="2768600"/>
              <a:chExt cx="1905000" cy="1600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5588000" y="2768600"/>
                <a:ext cx="1905000" cy="1600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PHOTO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pic>
            <p:nvPicPr>
              <p:cNvPr id="36" name="Picture 35" descr="example_photo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4200" y="3149600"/>
                <a:ext cx="1723292" cy="11430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7264400" y="1701800"/>
              <a:ext cx="2021305" cy="1171575"/>
              <a:chOff x="5892800" y="1625600"/>
              <a:chExt cx="1600200" cy="9144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5892800" y="1625600"/>
                <a:ext cx="1600200" cy="9144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ista Sans OT Reg" pitchFamily="-65" charset="0"/>
                    <a:ea typeface="ヒラギノ角ゴ ProN W3" pitchFamily="-65" charset="-128"/>
                    <a:cs typeface="ヒラギノ角ゴ ProN W3" pitchFamily="-65" charset="-128"/>
                    <a:sym typeface="Vista Sans OT Reg" pitchFamily="-65" charset="0"/>
                  </a:rPr>
                  <a:t>LOCATION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endParaRPr>
              </a:p>
            </p:txBody>
          </p:sp>
          <p:pic>
            <p:nvPicPr>
              <p:cNvPr id="34" name="Picture 33" descr="example_charlotte_dome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9000" y="2082800"/>
                <a:ext cx="1447800" cy="29480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 bwMode="auto">
            <a:xfrm>
              <a:off x="11379200" y="3454400"/>
              <a:ext cx="1191126" cy="942975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USER</a:t>
              </a:r>
              <a:endParaRPr lang="en-US" sz="12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   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Carol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1226800" y="4749800"/>
              <a:ext cx="1191126" cy="5334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USER</a:t>
              </a:r>
              <a:endParaRPr lang="en-US" sz="12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1379200" y="4978399"/>
              <a:ext cx="1191126" cy="5334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USER</a:t>
              </a:r>
              <a:endParaRPr lang="en-US" sz="12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1531600" y="5206999"/>
              <a:ext cx="1191126" cy="5334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USER</a:t>
              </a:r>
              <a:endParaRPr lang="en-US" sz="12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521200" y="6121400"/>
              <a:ext cx="1371600" cy="4572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EXIF_INFO</a:t>
              </a:r>
              <a:endParaRPr lang="en-US" sz="12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54600" y="2235200"/>
              <a:ext cx="1371600" cy="4572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GPS_DATA</a:t>
              </a:r>
              <a:endParaRPr lang="en-US" sz="1200" dirty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130800" y="6883400"/>
              <a:ext cx="1371600" cy="7620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APP</a:t>
              </a:r>
              <a:endParaRPr lang="en-US" sz="1200" dirty="0" smtClean="0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   </a:t>
              </a:r>
              <a:r>
                <a:rPr lang="en-US" sz="1200" dirty="0" smtClean="0">
                  <a:solidFill>
                    <a:srgbClr val="556792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iPhoto</a:t>
              </a:r>
              <a:endParaRPr lang="en-US" sz="1200" dirty="0">
                <a:solidFill>
                  <a:srgbClr val="556792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" name="Right Arrow 19"/>
            <p:cNvSpPr/>
            <p:nvPr/>
          </p:nvSpPr>
          <p:spPr bwMode="auto">
            <a:xfrm flipH="1">
              <a:off x="6350000" y="2006600"/>
              <a:ext cx="990600" cy="838200"/>
            </a:xfrm>
            <a:prstGeom prst="rightArrow">
              <a:avLst>
                <a:gd name="adj1" fmla="val 60932"/>
                <a:gd name="adj2" fmla="val 3181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AT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" name="Right Arrow 20"/>
            <p:cNvSpPr/>
            <p:nvPr/>
          </p:nvSpPr>
          <p:spPr bwMode="auto">
            <a:xfrm flipH="1">
              <a:off x="7188200" y="3911600"/>
              <a:ext cx="1219200" cy="1066800"/>
            </a:xfrm>
            <a:prstGeom prst="rightArrow">
              <a:avLst>
                <a:gd name="adj1" fmla="val 60932"/>
                <a:gd name="adj2" fmla="val 3181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PHOTO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 rot="18157853" flipH="1">
              <a:off x="4864699" y="5430130"/>
              <a:ext cx="822627" cy="838200"/>
            </a:xfrm>
            <a:prstGeom prst="rightArrow">
              <a:avLst>
                <a:gd name="adj1" fmla="val 60932"/>
                <a:gd name="adj2" fmla="val 3181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EXIF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17238823" flipH="1">
              <a:off x="5875373" y="5627753"/>
              <a:ext cx="1471574" cy="1066800"/>
            </a:xfrm>
            <a:prstGeom prst="rightArrow">
              <a:avLst>
                <a:gd name="adj1" fmla="val 60932"/>
                <a:gd name="adj2" fmla="val 3181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UPLOAD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_</a:t>
              </a:r>
              <a:b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</a:b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FROM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3132958">
              <a:off x="9245600" y="5435600"/>
              <a:ext cx="1447800" cy="838200"/>
            </a:xfrm>
            <a:prstGeom prst="rightArrow">
              <a:avLst>
                <a:gd name="adj1" fmla="val 60932"/>
                <a:gd name="adj2" fmla="val 31818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COMMENT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5" name="Left-Right Arrow 24"/>
            <p:cNvSpPr/>
            <p:nvPr/>
          </p:nvSpPr>
          <p:spPr bwMode="auto">
            <a:xfrm rot="2753483">
              <a:off x="8014518" y="2895278"/>
              <a:ext cx="1556707" cy="8382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CHECKIN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6" name="Left-Right Arrow 25"/>
            <p:cNvSpPr/>
            <p:nvPr/>
          </p:nvSpPr>
          <p:spPr bwMode="auto">
            <a:xfrm rot="20672011">
              <a:off x="10248307" y="3688148"/>
              <a:ext cx="1295400" cy="8382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LIKE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7" name="Left-Right Arrow 26"/>
            <p:cNvSpPr/>
            <p:nvPr/>
          </p:nvSpPr>
          <p:spPr bwMode="auto">
            <a:xfrm rot="904255">
              <a:off x="10388322" y="4562431"/>
              <a:ext cx="997978" cy="7160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LIKE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8" name="Left-Right Arrow 27"/>
            <p:cNvSpPr/>
            <p:nvPr/>
          </p:nvSpPr>
          <p:spPr bwMode="auto">
            <a:xfrm rot="904255">
              <a:off x="10464523" y="4791031"/>
              <a:ext cx="997978" cy="7160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LIKE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9" name="Left-Right Arrow 28"/>
            <p:cNvSpPr/>
            <p:nvPr/>
          </p:nvSpPr>
          <p:spPr bwMode="auto">
            <a:xfrm rot="904255">
              <a:off x="10540722" y="5019631"/>
              <a:ext cx="997978" cy="7160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LIKE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0" name="Left-Right Arrow 29"/>
            <p:cNvSpPr/>
            <p:nvPr/>
          </p:nvSpPr>
          <p:spPr bwMode="auto">
            <a:xfrm rot="18332743">
              <a:off x="9321800" y="2692400"/>
              <a:ext cx="1981200" cy="8382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AUTHOR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1" name="Left-Right Arrow 30"/>
            <p:cNvSpPr/>
            <p:nvPr/>
          </p:nvSpPr>
          <p:spPr bwMode="auto">
            <a:xfrm>
              <a:off x="9017000" y="6731000"/>
              <a:ext cx="1600200" cy="8382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AUTHOR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32" name="Left-Right Arrow 31"/>
            <p:cNvSpPr/>
            <p:nvPr/>
          </p:nvSpPr>
          <p:spPr bwMode="auto">
            <a:xfrm rot="3023359">
              <a:off x="11023600" y="2463800"/>
              <a:ext cx="1574800" cy="838200"/>
            </a:xfrm>
            <a:prstGeom prst="leftRightArrow">
              <a:avLst>
                <a:gd name="adj1" fmla="val 60100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  <a:sym typeface="Vista Sans OT Reg" pitchFamily="-65" charset="0"/>
                </a:rPr>
                <a:t>FRIEND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6503889"/>
            <a:ext cx="651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Slide is from Facebook TAO presentation slides at ATC 2013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25980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70C0"/>
                </a:solidFill>
              </a:rPr>
              <a:t>R</a:t>
            </a:r>
            <a:r>
              <a:rPr lang="en-US" sz="2400" smtClean="0">
                <a:solidFill>
                  <a:srgbClr val="0070C0"/>
                </a:solidFill>
              </a:rPr>
              <a:t>estricted </a:t>
            </a:r>
            <a:r>
              <a:rPr lang="en-US" sz="2400">
                <a:solidFill>
                  <a:srgbClr val="0070C0"/>
                </a:solidFill>
              </a:rPr>
              <a:t>data and consistency </a:t>
            </a:r>
            <a:r>
              <a:rPr lang="en-US" sz="2400" smtClean="0">
                <a:solidFill>
                  <a:srgbClr val="0070C0"/>
                </a:solidFill>
              </a:rPr>
              <a:t>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srgbClr val="0070C0"/>
                </a:solidFill>
              </a:rPr>
              <a:t>Efficient </a:t>
            </a:r>
            <a:r>
              <a:rPr lang="en-US" sz="2400">
                <a:solidFill>
                  <a:srgbClr val="0070C0"/>
                </a:solidFill>
              </a:rPr>
              <a:t>and highly available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57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44"/>
    </mc:Choice>
    <mc:Fallback xmlns="">
      <p:transition spd="slow" advTm="5444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12" dirty="0" smtClean="0"/>
              <a:t>Facebook TAO: Asynchronous </a:t>
            </a:r>
            <a:r>
              <a:rPr lang="en-US" sz="2812" dirty="0"/>
              <a:t>DB Replication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172" y="3125391"/>
            <a:ext cx="160734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6" dirty="0"/>
              <a:t>Follower</a:t>
            </a:r>
            <a:r>
              <a:rPr lang="en-US" sz="1687" dirty="0"/>
              <a:t> cache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172" y="4982766"/>
            <a:ext cx="1069524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6" dirty="0"/>
              <a:t>D</a:t>
            </a:r>
            <a:r>
              <a:rPr lang="en-US" sz="1687" dirty="0"/>
              <a:t>atabase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50" y="2196703"/>
            <a:ext cx="1345240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6" dirty="0"/>
              <a:t>W</a:t>
            </a:r>
            <a:r>
              <a:rPr lang="en-US" sz="1687" dirty="0"/>
              <a:t>eb servers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839891" y="1821656"/>
            <a:ext cx="0" cy="3964781"/>
          </a:xfrm>
          <a:prstGeom prst="line">
            <a:avLst/>
          </a:prstGeom>
          <a:solidFill>
            <a:srgbClr val="F0C423"/>
          </a:solidFill>
          <a:ln w="635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839516" y="1768078"/>
            <a:ext cx="262532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7" dirty="0" smtClean="0"/>
              <a:t>Primary data </a:t>
            </a:r>
            <a:r>
              <a:rPr lang="en-US" sz="1266" dirty="0"/>
              <a:t>c</a:t>
            </a:r>
            <a:r>
              <a:rPr lang="en-US" sz="1687" dirty="0"/>
              <a:t>enter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07781" y="1768078"/>
            <a:ext cx="2625328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7" dirty="0"/>
              <a:t>Replica data </a:t>
            </a:r>
            <a:r>
              <a:rPr lang="en-US" sz="1266" dirty="0"/>
              <a:t>c</a:t>
            </a:r>
            <a:r>
              <a:rPr lang="en-US" sz="1687" dirty="0"/>
              <a:t>enter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39515" y="2250281"/>
            <a:ext cx="2786063" cy="3348633"/>
            <a:chOff x="2616200" y="2387600"/>
            <a:chExt cx="3962400" cy="4762500"/>
          </a:xfrm>
        </p:grpSpPr>
        <p:grpSp>
          <p:nvGrpSpPr>
            <p:cNvPr id="3" name="Group 2"/>
            <p:cNvGrpSpPr/>
            <p:nvPr/>
          </p:nvGrpSpPr>
          <p:grpSpPr>
            <a:xfrm>
              <a:off x="2616200" y="2387600"/>
              <a:ext cx="1001486" cy="304800"/>
              <a:chOff x="2681514" y="2387600"/>
              <a:chExt cx="1001486" cy="304800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2681514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3029857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3378200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616200" y="3530600"/>
              <a:ext cx="1219200" cy="762000"/>
              <a:chOff x="4292600" y="3454400"/>
              <a:chExt cx="1219200" cy="7620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987800" y="6159500"/>
              <a:ext cx="1219200" cy="990600"/>
              <a:chOff x="4292600" y="5892800"/>
              <a:chExt cx="1219200" cy="990600"/>
            </a:xfrm>
          </p:grpSpPr>
          <p:sp>
            <p:nvSpPr>
              <p:cNvPr id="9" name="Magnetic Disk 8"/>
              <p:cNvSpPr/>
              <p:nvPr/>
            </p:nvSpPr>
            <p:spPr bwMode="auto">
              <a:xfrm>
                <a:off x="4292600" y="58928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57" name="Magnetic Disk 56"/>
              <p:cNvSpPr/>
              <p:nvPr/>
            </p:nvSpPr>
            <p:spPr bwMode="auto">
              <a:xfrm>
                <a:off x="4445000" y="59944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58" name="Magnetic Disk 57"/>
              <p:cNvSpPr/>
              <p:nvPr/>
            </p:nvSpPr>
            <p:spPr bwMode="auto">
              <a:xfrm>
                <a:off x="4597400" y="60960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59" name="Magnetic Disk 58"/>
              <p:cNvSpPr/>
              <p:nvPr/>
            </p:nvSpPr>
            <p:spPr bwMode="auto">
              <a:xfrm>
                <a:off x="4749800" y="61976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987800" y="4826000"/>
              <a:ext cx="1219200" cy="762000"/>
              <a:chOff x="4292600" y="3454400"/>
              <a:chExt cx="1219200" cy="762000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987800" y="3530600"/>
              <a:ext cx="1219200" cy="762000"/>
              <a:chOff x="4292600" y="3454400"/>
              <a:chExt cx="1219200" cy="7620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359400" y="3530600"/>
              <a:ext cx="1219200" cy="762000"/>
              <a:chOff x="4292600" y="3454400"/>
              <a:chExt cx="1219200" cy="762000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987800" y="2387600"/>
              <a:ext cx="1001486" cy="304800"/>
              <a:chOff x="2681514" y="2387600"/>
              <a:chExt cx="1001486" cy="304800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2681514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 bwMode="auto">
              <a:xfrm>
                <a:off x="3029857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 bwMode="auto">
              <a:xfrm>
                <a:off x="3378200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359400" y="2387600"/>
              <a:ext cx="1001486" cy="304800"/>
              <a:chOff x="2681514" y="2387600"/>
              <a:chExt cx="1001486" cy="304800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2681514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 bwMode="auto">
              <a:xfrm>
                <a:off x="3029857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 bwMode="auto">
              <a:xfrm>
                <a:off x="3378200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sp>
          <p:nvSpPr>
            <p:cNvPr id="135" name="Down Arrow 134"/>
            <p:cNvSpPr/>
            <p:nvPr/>
          </p:nvSpPr>
          <p:spPr bwMode="auto">
            <a:xfrm rot="18794182">
              <a:off x="3575291" y="4275090"/>
              <a:ext cx="228600" cy="639900"/>
            </a:xfrm>
            <a:prstGeom prst="downArrow">
              <a:avLst>
                <a:gd name="adj1" fmla="val 38009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36" name="Down Arrow 135"/>
            <p:cNvSpPr/>
            <p:nvPr/>
          </p:nvSpPr>
          <p:spPr bwMode="auto">
            <a:xfrm>
              <a:off x="4521200" y="4368800"/>
              <a:ext cx="228600" cy="381000"/>
            </a:xfrm>
            <a:prstGeom prst="downArrow">
              <a:avLst>
                <a:gd name="adj1" fmla="val 38009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37" name="Down Arrow 136"/>
            <p:cNvSpPr/>
            <p:nvPr/>
          </p:nvSpPr>
          <p:spPr bwMode="auto">
            <a:xfrm rot="3328891">
              <a:off x="5389199" y="4204414"/>
              <a:ext cx="228600" cy="841679"/>
            </a:xfrm>
            <a:prstGeom prst="downArrow">
              <a:avLst>
                <a:gd name="adj1" fmla="val 38009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768328" y="2250281"/>
            <a:ext cx="4125516" cy="3348633"/>
            <a:chOff x="711200" y="2387600"/>
            <a:chExt cx="5867400" cy="4762500"/>
          </a:xfrm>
        </p:grpSpPr>
        <p:grpSp>
          <p:nvGrpSpPr>
            <p:cNvPr id="139" name="Group 138"/>
            <p:cNvGrpSpPr/>
            <p:nvPr/>
          </p:nvGrpSpPr>
          <p:grpSpPr>
            <a:xfrm>
              <a:off x="2616200" y="2387600"/>
              <a:ext cx="1001486" cy="304800"/>
              <a:chOff x="2681514" y="2387600"/>
              <a:chExt cx="1001486" cy="304800"/>
            </a:xfrm>
          </p:grpSpPr>
          <p:sp>
            <p:nvSpPr>
              <p:cNvPr id="187" name="Rounded Rectangle 186"/>
              <p:cNvSpPr/>
              <p:nvPr/>
            </p:nvSpPr>
            <p:spPr bwMode="auto">
              <a:xfrm>
                <a:off x="2681514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88" name="Rounded Rectangle 187"/>
              <p:cNvSpPr/>
              <p:nvPr/>
            </p:nvSpPr>
            <p:spPr bwMode="auto">
              <a:xfrm>
                <a:off x="3029857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89" name="Rounded Rectangle 188"/>
              <p:cNvSpPr/>
              <p:nvPr/>
            </p:nvSpPr>
            <p:spPr bwMode="auto">
              <a:xfrm>
                <a:off x="3378200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616200" y="3530600"/>
              <a:ext cx="1219200" cy="762000"/>
              <a:chOff x="4292600" y="3454400"/>
              <a:chExt cx="1219200" cy="762000"/>
            </a:xfrm>
          </p:grpSpPr>
          <p:sp>
            <p:nvSpPr>
              <p:cNvPr id="183" name="Rectangle 182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987800" y="6159500"/>
              <a:ext cx="1219200" cy="990600"/>
              <a:chOff x="4292600" y="5892800"/>
              <a:chExt cx="1219200" cy="990600"/>
            </a:xfrm>
          </p:grpSpPr>
          <p:sp>
            <p:nvSpPr>
              <p:cNvPr id="179" name="Magnetic Disk 178"/>
              <p:cNvSpPr/>
              <p:nvPr/>
            </p:nvSpPr>
            <p:spPr bwMode="auto">
              <a:xfrm>
                <a:off x="4292600" y="58928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80" name="Magnetic Disk 179"/>
              <p:cNvSpPr/>
              <p:nvPr/>
            </p:nvSpPr>
            <p:spPr bwMode="auto">
              <a:xfrm>
                <a:off x="4445000" y="59944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81" name="Magnetic Disk 180"/>
              <p:cNvSpPr/>
              <p:nvPr/>
            </p:nvSpPr>
            <p:spPr bwMode="auto">
              <a:xfrm>
                <a:off x="4597400" y="60960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82" name="Magnetic Disk 181"/>
              <p:cNvSpPr/>
              <p:nvPr/>
            </p:nvSpPr>
            <p:spPr bwMode="auto">
              <a:xfrm>
                <a:off x="4749800" y="6197600"/>
                <a:ext cx="762000" cy="685800"/>
              </a:xfrm>
              <a:prstGeom prst="flowChartMagneticDisk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sp>
          <p:nvSpPr>
            <p:cNvPr id="144" name="Down Arrow 143"/>
            <p:cNvSpPr/>
            <p:nvPr/>
          </p:nvSpPr>
          <p:spPr bwMode="auto">
            <a:xfrm rot="5400000">
              <a:off x="2082800" y="3759200"/>
              <a:ext cx="381000" cy="3124200"/>
            </a:xfrm>
            <a:prstGeom prst="downArrow">
              <a:avLst>
                <a:gd name="adj1" fmla="val 22918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3987800" y="4826000"/>
              <a:ext cx="1219200" cy="762000"/>
              <a:chOff x="4292600" y="3454400"/>
              <a:chExt cx="1219200" cy="762000"/>
            </a:xfrm>
          </p:grpSpPr>
          <p:sp>
            <p:nvSpPr>
              <p:cNvPr id="175" name="Rectangle 174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3987800" y="3530600"/>
              <a:ext cx="1219200" cy="762000"/>
              <a:chOff x="4292600" y="3454400"/>
              <a:chExt cx="1219200" cy="762000"/>
            </a:xfrm>
          </p:grpSpPr>
          <p:sp>
            <p:nvSpPr>
              <p:cNvPr id="171" name="Rectangle 170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5359400" y="3530600"/>
              <a:ext cx="1219200" cy="762000"/>
              <a:chOff x="4292600" y="3454400"/>
              <a:chExt cx="1219200" cy="762000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4292600" y="34544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4445000" y="35560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4597400" y="36576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4749800" y="3759200"/>
                <a:ext cx="762000" cy="457200"/>
              </a:xfrm>
              <a:prstGeom prst="rect">
                <a:avLst/>
              </a:prstGeom>
              <a:ln>
                <a:headEnd type="arrow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 dirty="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987800" y="2387600"/>
              <a:ext cx="1001486" cy="304800"/>
              <a:chOff x="2681514" y="2387600"/>
              <a:chExt cx="1001486" cy="304800"/>
            </a:xfrm>
          </p:grpSpPr>
          <p:sp>
            <p:nvSpPr>
              <p:cNvPr id="164" name="Rounded Rectangle 163"/>
              <p:cNvSpPr/>
              <p:nvPr/>
            </p:nvSpPr>
            <p:spPr bwMode="auto">
              <a:xfrm>
                <a:off x="2681514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65" name="Rounded Rectangle 164"/>
              <p:cNvSpPr/>
              <p:nvPr/>
            </p:nvSpPr>
            <p:spPr bwMode="auto">
              <a:xfrm>
                <a:off x="3029857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 bwMode="auto">
              <a:xfrm>
                <a:off x="3378200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359400" y="2387600"/>
              <a:ext cx="1001486" cy="304800"/>
              <a:chOff x="2681514" y="2387600"/>
              <a:chExt cx="1001486" cy="304800"/>
            </a:xfrm>
          </p:grpSpPr>
          <p:sp>
            <p:nvSpPr>
              <p:cNvPr id="161" name="Rounded Rectangle 160"/>
              <p:cNvSpPr/>
              <p:nvPr/>
            </p:nvSpPr>
            <p:spPr bwMode="auto">
              <a:xfrm>
                <a:off x="2681514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 bwMode="auto">
              <a:xfrm>
                <a:off x="3029857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 bwMode="auto">
              <a:xfrm>
                <a:off x="3378200" y="2387600"/>
                <a:ext cx="304800" cy="304800"/>
              </a:xfrm>
              <a:prstGeom prst="roundRect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64294" tIns="32147" rIns="64294" bIns="32147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66">
                  <a:solidFill>
                    <a:srgbClr val="000000"/>
                  </a:solidFill>
                  <a:latin typeface="Vista Sans OT Reg" pitchFamily="-65" charset="0"/>
                  <a:ea typeface="ヒラギノ角ゴ ProN W3" pitchFamily="-65" charset="-128"/>
                  <a:cs typeface="ヒラギノ角ゴ ProN W3" pitchFamily="-65" charset="-128"/>
                </a:endParaRPr>
              </a:p>
            </p:txBody>
          </p:sp>
        </p:grpSp>
        <p:sp>
          <p:nvSpPr>
            <p:cNvPr id="158" name="Down Arrow 157"/>
            <p:cNvSpPr/>
            <p:nvPr/>
          </p:nvSpPr>
          <p:spPr bwMode="auto">
            <a:xfrm rot="18794182">
              <a:off x="3575291" y="4275090"/>
              <a:ext cx="228600" cy="639900"/>
            </a:xfrm>
            <a:prstGeom prst="downArrow">
              <a:avLst>
                <a:gd name="adj1" fmla="val 38009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59" name="Down Arrow 158"/>
            <p:cNvSpPr/>
            <p:nvPr/>
          </p:nvSpPr>
          <p:spPr bwMode="auto">
            <a:xfrm>
              <a:off x="4521200" y="4368800"/>
              <a:ext cx="228600" cy="381000"/>
            </a:xfrm>
            <a:prstGeom prst="downArrow">
              <a:avLst>
                <a:gd name="adj1" fmla="val 38009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160" name="Down Arrow 159"/>
            <p:cNvSpPr/>
            <p:nvPr/>
          </p:nvSpPr>
          <p:spPr bwMode="auto">
            <a:xfrm rot="3328891">
              <a:off x="5389199" y="4204414"/>
              <a:ext cx="228600" cy="841679"/>
            </a:xfrm>
            <a:prstGeom prst="downArrow">
              <a:avLst>
                <a:gd name="adj1" fmla="val 38009"/>
                <a:gd name="adj2" fmla="val 50000"/>
              </a:avLst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232172" y="4071938"/>
            <a:ext cx="1607344" cy="351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6" dirty="0"/>
              <a:t>Leader</a:t>
            </a:r>
            <a:r>
              <a:rPr lang="en-US" sz="1687" dirty="0"/>
              <a:t> cache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4679156" y="5036344"/>
            <a:ext cx="321469" cy="53578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4143375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304110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464844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625578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786313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947047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5107781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5268516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429250" y="5089922"/>
            <a:ext cx="160734" cy="428625"/>
          </a:xfrm>
          <a:prstGeom prst="rect">
            <a:avLst/>
          </a:prstGeom>
          <a:solidFill>
            <a:srgbClr val="CFD7E5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3" name="Down Arrow 142"/>
          <p:cNvSpPr/>
          <p:nvPr/>
        </p:nvSpPr>
        <p:spPr bwMode="auto">
          <a:xfrm>
            <a:off x="2107406" y="2518172"/>
            <a:ext cx="160734" cy="482203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45" name="Down Arrow 144"/>
          <p:cNvSpPr/>
          <p:nvPr/>
        </p:nvSpPr>
        <p:spPr bwMode="auto">
          <a:xfrm>
            <a:off x="4036219" y="2518172"/>
            <a:ext cx="160734" cy="482203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3" name="Down Arrow 152"/>
          <p:cNvSpPr/>
          <p:nvPr/>
        </p:nvSpPr>
        <p:spPr bwMode="auto">
          <a:xfrm>
            <a:off x="3071813" y="2518172"/>
            <a:ext cx="160734" cy="482203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4" name="Down Arrow 153"/>
          <p:cNvSpPr/>
          <p:nvPr/>
        </p:nvSpPr>
        <p:spPr bwMode="auto">
          <a:xfrm>
            <a:off x="3071812" y="4554141"/>
            <a:ext cx="267891" cy="321469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5" name="Down Arrow 154"/>
          <p:cNvSpPr/>
          <p:nvPr/>
        </p:nvSpPr>
        <p:spPr bwMode="auto">
          <a:xfrm>
            <a:off x="5375672" y="2518172"/>
            <a:ext cx="160734" cy="482203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6" name="Down Arrow 155"/>
          <p:cNvSpPr/>
          <p:nvPr/>
        </p:nvSpPr>
        <p:spPr bwMode="auto">
          <a:xfrm>
            <a:off x="7304485" y="2518172"/>
            <a:ext cx="160734" cy="482203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57" name="Down Arrow 156"/>
          <p:cNvSpPr/>
          <p:nvPr/>
        </p:nvSpPr>
        <p:spPr bwMode="auto">
          <a:xfrm>
            <a:off x="6340078" y="2518172"/>
            <a:ext cx="160734" cy="482203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1" name="Down Arrow 190"/>
          <p:cNvSpPr/>
          <p:nvPr/>
        </p:nvSpPr>
        <p:spPr bwMode="auto">
          <a:xfrm rot="16200000">
            <a:off x="3741539" y="5009555"/>
            <a:ext cx="321468" cy="375047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03" name="Down Arrow 102"/>
          <p:cNvSpPr/>
          <p:nvPr/>
        </p:nvSpPr>
        <p:spPr bwMode="auto">
          <a:xfrm rot="16200000">
            <a:off x="3768328" y="5197078"/>
            <a:ext cx="267891" cy="375047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2" name="Down Arrow 191"/>
          <p:cNvSpPr/>
          <p:nvPr/>
        </p:nvSpPr>
        <p:spPr bwMode="auto">
          <a:xfrm rot="16200000">
            <a:off x="5670353" y="5009555"/>
            <a:ext cx="321468" cy="375047"/>
          </a:xfrm>
          <a:prstGeom prst="downArrow">
            <a:avLst>
              <a:gd name="adj1" fmla="val 38009"/>
              <a:gd name="adj2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3" name="Down Arrow 192"/>
          <p:cNvSpPr/>
          <p:nvPr/>
        </p:nvSpPr>
        <p:spPr bwMode="auto">
          <a:xfrm rot="16200000">
            <a:off x="5697141" y="5197079"/>
            <a:ext cx="267891" cy="375047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4" name="Down Arrow 193"/>
          <p:cNvSpPr/>
          <p:nvPr/>
        </p:nvSpPr>
        <p:spPr bwMode="auto">
          <a:xfrm rot="10800000">
            <a:off x="6500812" y="4554141"/>
            <a:ext cx="267891" cy="375047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5" name="Down Arrow 194"/>
          <p:cNvSpPr/>
          <p:nvPr/>
        </p:nvSpPr>
        <p:spPr bwMode="auto">
          <a:xfrm rot="8215076">
            <a:off x="5911453" y="3589734"/>
            <a:ext cx="267891" cy="375047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6" name="Down Arrow 195"/>
          <p:cNvSpPr/>
          <p:nvPr/>
        </p:nvSpPr>
        <p:spPr bwMode="auto">
          <a:xfrm rot="10800000">
            <a:off x="6607969" y="3643312"/>
            <a:ext cx="267891" cy="321469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7" name="Down Arrow 196"/>
          <p:cNvSpPr/>
          <p:nvPr/>
        </p:nvSpPr>
        <p:spPr bwMode="auto">
          <a:xfrm rot="14123449">
            <a:off x="7169836" y="3543414"/>
            <a:ext cx="267891" cy="724790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8" name="Down Arrow 197"/>
          <p:cNvSpPr/>
          <p:nvPr/>
        </p:nvSpPr>
        <p:spPr bwMode="auto">
          <a:xfrm rot="8215076">
            <a:off x="2643188" y="3589734"/>
            <a:ext cx="267891" cy="375047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199" name="Down Arrow 198"/>
          <p:cNvSpPr/>
          <p:nvPr/>
        </p:nvSpPr>
        <p:spPr bwMode="auto">
          <a:xfrm rot="10800000">
            <a:off x="3339704" y="3643312"/>
            <a:ext cx="267891" cy="321469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00" name="Down Arrow 199"/>
          <p:cNvSpPr/>
          <p:nvPr/>
        </p:nvSpPr>
        <p:spPr bwMode="auto">
          <a:xfrm rot="14123449">
            <a:off x="3901572" y="3543414"/>
            <a:ext cx="267891" cy="724790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6235" y="5143500"/>
            <a:ext cx="1393031" cy="107156"/>
            <a:chOff x="5892800" y="6502400"/>
            <a:chExt cx="1981200" cy="152400"/>
          </a:xfrm>
        </p:grpSpPr>
        <p:sp>
          <p:nvSpPr>
            <p:cNvPr id="10" name="Oval 9"/>
            <p:cNvSpPr/>
            <p:nvPr/>
          </p:nvSpPr>
          <p:spPr bwMode="auto">
            <a:xfrm>
              <a:off x="58928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1" name="Oval 200"/>
            <p:cNvSpPr/>
            <p:nvPr/>
          </p:nvSpPr>
          <p:spPr bwMode="auto">
            <a:xfrm>
              <a:off x="61214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63500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65786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68072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70358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72644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74930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7721600" y="6502400"/>
              <a:ext cx="152400" cy="152400"/>
            </a:xfrm>
            <a:prstGeom prst="ellips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4166235" y="5329238"/>
            <a:ext cx="1393031" cy="107156"/>
            <a:chOff x="5892800" y="6502400"/>
            <a:chExt cx="1981200" cy="152400"/>
          </a:xfrm>
          <a:solidFill>
            <a:srgbClr val="FF0000"/>
          </a:solidFill>
        </p:grpSpPr>
        <p:sp>
          <p:nvSpPr>
            <p:cNvPr id="210" name="Oval 209"/>
            <p:cNvSpPr/>
            <p:nvPr/>
          </p:nvSpPr>
          <p:spPr bwMode="auto">
            <a:xfrm>
              <a:off x="58928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61214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63500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65786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68072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70358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72644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74930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7721600" y="6502400"/>
              <a:ext cx="152400" cy="152400"/>
            </a:xfrm>
            <a:prstGeom prst="ellipse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64294" tIns="32147" rIns="64294" bIns="32147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66">
                <a:solidFill>
                  <a:srgbClr val="000000"/>
                </a:solidFill>
                <a:latin typeface="Vista Sans OT Reg" pitchFamily="-65" charset="0"/>
                <a:ea typeface="ヒラギノ角ゴ ProN W3" pitchFamily="-65" charset="-128"/>
                <a:cs typeface="ヒラギノ角ゴ ProN W3" pitchFamily="-65" charset="-128"/>
                <a:sym typeface="Vista Sans OT Reg" pitchFamily="-65" charset="0"/>
              </a:endParaRPr>
            </a:p>
          </p:txBody>
        </p:sp>
      </p:grpSp>
      <p:sp>
        <p:nvSpPr>
          <p:cNvPr id="219" name="Down Arrow 218"/>
          <p:cNvSpPr/>
          <p:nvPr/>
        </p:nvSpPr>
        <p:spPr bwMode="auto">
          <a:xfrm>
            <a:off x="3339703" y="4554141"/>
            <a:ext cx="267891" cy="375047"/>
          </a:xfrm>
          <a:prstGeom prst="downArrow">
            <a:avLst>
              <a:gd name="adj1" fmla="val 23621"/>
              <a:gd name="adj2" fmla="val 43333"/>
            </a:avLst>
          </a:prstGeom>
          <a:solidFill>
            <a:srgbClr val="FF0000"/>
          </a:solidFill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66">
              <a:solidFill>
                <a:srgbClr val="000000"/>
              </a:solidFill>
              <a:latin typeface="Vista Sans OT Reg" pitchFamily="-65" charset="0"/>
              <a:ea typeface="ヒラギノ角ゴ ProN W3" pitchFamily="-65" charset="-128"/>
              <a:cs typeface="ヒラギノ角ゴ ProN W3" pitchFamily="-65" charset="-128"/>
              <a:sym typeface="Vista Sans OT Reg" pitchFamily="-65" charset="0"/>
            </a:endParaRPr>
          </a:p>
        </p:txBody>
      </p:sp>
      <p:sp>
        <p:nvSpPr>
          <p:cNvPr id="221" name="Line Callout 1 220"/>
          <p:cNvSpPr/>
          <p:nvPr/>
        </p:nvSpPr>
        <p:spPr bwMode="auto">
          <a:xfrm flipH="1">
            <a:off x="125016" y="2946797"/>
            <a:ext cx="2089547" cy="803672"/>
          </a:xfrm>
          <a:prstGeom prst="borderCallout1">
            <a:avLst>
              <a:gd name="adj1" fmla="val 157103"/>
              <a:gd name="adj2" fmla="val -115399"/>
              <a:gd name="adj3" fmla="val 49865"/>
              <a:gd name="adj4" fmla="val -103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969" dirty="0"/>
              <a:t>Writes forwarded to </a:t>
            </a:r>
            <a:r>
              <a:rPr lang="en-US" sz="1969" dirty="0" smtClean="0"/>
              <a:t>primary</a:t>
            </a:r>
            <a:endParaRPr lang="en-US" sz="1969" dirty="0"/>
          </a:p>
        </p:txBody>
      </p:sp>
      <p:sp>
        <p:nvSpPr>
          <p:cNvPr id="222" name="Line Callout 1 221"/>
          <p:cNvSpPr/>
          <p:nvPr/>
        </p:nvSpPr>
        <p:spPr bwMode="auto">
          <a:xfrm flipH="1">
            <a:off x="232172" y="5036344"/>
            <a:ext cx="2089547" cy="803672"/>
          </a:xfrm>
          <a:prstGeom prst="borderCallout1">
            <a:avLst>
              <a:gd name="adj1" fmla="val -32160"/>
              <a:gd name="adj2" fmla="val -195700"/>
              <a:gd name="adj3" fmla="val 49865"/>
              <a:gd name="adj4" fmla="val -103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64294" tIns="32147" rIns="64294" bIns="32147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969" dirty="0"/>
              <a:t>Delivery after DB replication done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0" y="6503889"/>
            <a:ext cx="651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Slide is from Facebook TAO presentation slides at ATC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1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741"/>
    </mc:Choice>
    <mc:Fallback xmlns="">
      <p:transition advTm="41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4639491"/>
            <a:ext cx="8229600" cy="153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Relaxed transactional access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6225" y="609600"/>
            <a:ext cx="8610600" cy="83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2625" y="838199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0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5211" y="8345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8198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1556" y="8308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3400" y="1676398"/>
            <a:ext cx="2297986" cy="2426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(2) Relaxed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Spectrum of Performance-access trade-off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Transactions with no inter-datacenter communication. [</a:t>
            </a:r>
            <a:r>
              <a:rPr lang="en-US" sz="1100" i="1" dirty="0" smtClean="0">
                <a:solidFill>
                  <a:schemeClr val="tx1"/>
                </a:solidFill>
              </a:rPr>
              <a:t>COPS [1]</a:t>
            </a:r>
            <a:r>
              <a:rPr lang="en-US" sz="1100" dirty="0" smtClean="0">
                <a:solidFill>
                  <a:schemeClr val="tx1"/>
                </a:solidFill>
              </a:rPr>
              <a:t> causal+]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Transactions with relaxed consistency models [</a:t>
            </a:r>
            <a:r>
              <a:rPr lang="en-US" sz="1100" i="1" dirty="0" smtClean="0">
                <a:solidFill>
                  <a:schemeClr val="tx1"/>
                </a:solidFill>
              </a:rPr>
              <a:t>Walter</a:t>
            </a:r>
            <a:r>
              <a:rPr lang="en-US" sz="1100" dirty="0" smtClean="0">
                <a:solidFill>
                  <a:schemeClr val="tx1"/>
                </a:solidFill>
              </a:rPr>
              <a:t> [2] PSI]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Restricted access [</a:t>
            </a:r>
            <a:r>
              <a:rPr lang="en-US" sz="1100" i="1" dirty="0" smtClean="0">
                <a:solidFill>
                  <a:schemeClr val="tx1"/>
                </a:solidFill>
              </a:rPr>
              <a:t>megastore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 rot="16200000">
            <a:off x="1935036" y="1333500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3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327660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72440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infrastructure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4" y="2928803"/>
            <a:ext cx="1971675" cy="1305193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952500" y="5867400"/>
            <a:ext cx="2209800" cy="840807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734" y="1876915"/>
            <a:ext cx="438022" cy="69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756" y="1876915"/>
            <a:ext cx="438022" cy="69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2778" y="1876915"/>
            <a:ext cx="438022" cy="69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0800" y="1876915"/>
            <a:ext cx="438022" cy="6989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2300" y="1932115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application users</a:t>
            </a:r>
          </a:p>
          <a:p>
            <a:r>
              <a:rPr lang="en-US" dirty="0" smtClean="0"/>
              <a:t>Cloud applications clients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37994" y="2093837"/>
            <a:ext cx="1524000" cy="3587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011" y="4324417"/>
            <a:ext cx="2063488" cy="14095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4233996"/>
            <a:ext cx="5867400" cy="2474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21743" y="1411989"/>
            <a:ext cx="2298535" cy="4912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65"/>
    </mc:Choice>
    <mc:Fallback xmlns="">
      <p:transition spd="slow" advTm="91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</a:t>
            </a:r>
            <a:br>
              <a:rPr lang="en-US" dirty="0" smtClean="0"/>
            </a:br>
            <a:r>
              <a:rPr lang="en-US" dirty="0" smtClean="0"/>
              <a:t>access model-performance trade-off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685800" y="3028950"/>
            <a:ext cx="7596963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3027" y="335870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0967" y="337289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2316" y="444001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9887" y="444001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5330" y="444001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3339" y="444001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367101" y="2456081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latency and consistency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3124200"/>
            <a:ext cx="324959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465" y="5459194"/>
            <a:ext cx="1712271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Committing with no inter-datacenter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Inter-datacenter coordination latency dominates other overheads</a:t>
            </a:r>
          </a:p>
          <a:p>
            <a:r>
              <a:rPr lang="en-US" dirty="0" smtClean="0"/>
              <a:t>Question: what is the </a:t>
            </a:r>
            <a:r>
              <a:rPr lang="en-US" dirty="0" smtClean="0">
                <a:solidFill>
                  <a:srgbClr val="00B050"/>
                </a:solidFill>
              </a:rPr>
              <a:t>strongest consistency </a:t>
            </a:r>
            <a:r>
              <a:rPr lang="en-US" dirty="0" smtClean="0"/>
              <a:t>achievable with </a:t>
            </a:r>
            <a:r>
              <a:rPr lang="en-US" b="1" u="sng" dirty="0" smtClean="0"/>
              <a:t>no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inter-datacenter coordination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685800" y="3925669"/>
            <a:ext cx="7596963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3027" y="4255422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0967" y="4269611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2316" y="533673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9887" y="53367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5330" y="533673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3339" y="5336738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367101" y="3352800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latency and consistency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19400" y="4020919"/>
            <a:ext cx="1600200" cy="20750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56756" y="5667162"/>
            <a:ext cx="3733800" cy="64633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Require inter-datacenter communication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914400"/>
            <a:ext cx="7543800" cy="1676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CAUSALITY [Lamport 1978]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86100" y="2971800"/>
            <a:ext cx="289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of execution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86100" y="4114800"/>
            <a:ext cx="289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Reads-from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5257800"/>
            <a:ext cx="289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Causal+ </a:t>
            </a:r>
            <a:r>
              <a:rPr lang="en-US" dirty="0"/>
              <a:t>consistency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[Lloyd et. al. SOSP’11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900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Causal consistency for GSDM</a:t>
            </a:r>
          </a:p>
          <a:p>
            <a:endParaRPr lang="en-US" dirty="0"/>
          </a:p>
          <a:p>
            <a:r>
              <a:rPr lang="en-US" dirty="0" smtClean="0"/>
              <a:t>The “+” in causal+</a:t>
            </a:r>
          </a:p>
          <a:p>
            <a:pPr lvl="1"/>
            <a:r>
              <a:rPr lang="en-US" dirty="0" smtClean="0"/>
              <a:t>Guarantees convergence of writes</a:t>
            </a:r>
          </a:p>
          <a:p>
            <a:pPr lvl="1"/>
            <a:r>
              <a:rPr lang="en-US" dirty="0" smtClean="0"/>
              <a:t>E.g., using Thomas’s write rule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[R. Thomas TODS’79]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" name="Picture 2" descr="Hexagonal World Map No Background by GD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90299"/>
            <a:ext cx="4972276" cy="29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715000" y="4482608"/>
            <a:ext cx="914400" cy="4572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74882" y="4495656"/>
            <a:ext cx="914400" cy="4572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X=3</a:t>
            </a:r>
          </a:p>
        </p:txBody>
      </p:sp>
      <p:sp>
        <p:nvSpPr>
          <p:cNvPr id="8" name="Can 7"/>
          <p:cNvSpPr/>
          <p:nvPr/>
        </p:nvSpPr>
        <p:spPr>
          <a:xfrm>
            <a:off x="2708232" y="4965904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381500" y="5410200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355932" y="567983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6019800" y="567983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5981700" y="4965904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89232" y="5814646"/>
            <a:ext cx="914400" cy="4572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X=3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270332" y="5603470"/>
            <a:ext cx="914400" cy="4572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772376" y="5797062"/>
            <a:ext cx="914400" cy="4572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09257" y="4495656"/>
            <a:ext cx="1047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X=3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032082" y="5819160"/>
            <a:ext cx="1047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X=3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03657" y="5604892"/>
            <a:ext cx="1047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X=3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31832" y="5797062"/>
            <a:ext cx="1047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X=3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88742" y="4482608"/>
            <a:ext cx="10477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X=3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3350" y="3566499"/>
            <a:ext cx="2000250" cy="64611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X=2:</a:t>
            </a:r>
          </a:p>
          <a:p>
            <a:pPr algn="ctr"/>
            <a:r>
              <a:rPr lang="en-US" dirty="0" smtClean="0"/>
              <a:t>TS=10; site id=1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38926" y="4357886"/>
            <a:ext cx="2000250" cy="646118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X=3:</a:t>
            </a:r>
          </a:p>
          <a:p>
            <a:pPr algn="ctr"/>
            <a:r>
              <a:rPr lang="en-US" dirty="0" smtClean="0"/>
              <a:t>TS=10; site id=3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tfuzzwhitecr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" y="457200"/>
            <a:ext cx="50856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[Lloyd et. al. SOSP’11]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COPS is a system that guarantees causal+ consistency for GSDM</a:t>
            </a:r>
          </a:p>
          <a:p>
            <a:endParaRPr lang="en-US" dirty="0" smtClean="0"/>
          </a:p>
          <a:p>
            <a:r>
              <a:rPr lang="en-US" dirty="0" smtClean="0"/>
              <a:t>COPS is not the first to guarantee causal+ consistency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But, it is the first to do it </a:t>
            </a:r>
            <a:r>
              <a:rPr lang="en-US" b="1" dirty="0" smtClean="0">
                <a:solidFill>
                  <a:srgbClr val="00B050"/>
                </a:solidFill>
              </a:rPr>
              <a:t>at scale</a:t>
            </a:r>
          </a:p>
          <a:p>
            <a:pPr lvl="1"/>
            <a:r>
              <a:rPr lang="en-US" dirty="0" smtClean="0"/>
              <a:t>Other systems use log propagation which is not scalable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[Bayou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‘94, TACT ‘00, PRACTI </a:t>
            </a: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06]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Each cluster (within a datacenter) is a </a:t>
            </a:r>
            <a:r>
              <a:rPr lang="en-US" dirty="0" err="1" smtClean="0">
                <a:solidFill>
                  <a:srgbClr val="0070C0"/>
                </a:solidFill>
              </a:rPr>
              <a:t>linearizable</a:t>
            </a:r>
            <a:r>
              <a:rPr lang="en-US" dirty="0" smtClean="0">
                <a:solidFill>
                  <a:srgbClr val="0070C0"/>
                </a:solidFill>
              </a:rPr>
              <a:t> partitioned key-value store</a:t>
            </a:r>
          </a:p>
          <a:p>
            <a:endParaRPr lang="en-US" dirty="0" smtClean="0"/>
          </a:p>
          <a:p>
            <a:r>
              <a:rPr lang="en-US" dirty="0" smtClean="0"/>
              <a:t>It also provides </a:t>
            </a:r>
            <a:r>
              <a:rPr lang="en-US" b="1" dirty="0" smtClean="0">
                <a:solidFill>
                  <a:srgbClr val="00B050"/>
                </a:solidFill>
              </a:rPr>
              <a:t>get transactions </a:t>
            </a:r>
            <a:r>
              <a:rPr lang="en-US" dirty="0" smtClean="0"/>
              <a:t>for better access</a:t>
            </a:r>
          </a:p>
        </p:txBody>
      </p:sp>
    </p:spTree>
    <p:extLst>
      <p:ext uri="{BB962C8B-B14F-4D97-AF65-F5344CB8AC3E}">
        <p14:creationId xmlns:p14="http://schemas.microsoft.com/office/powerpoint/2010/main" val="2537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ALPS, </a:t>
            </a:r>
            <a:r>
              <a:rPr lang="en-US" dirty="0" smtClean="0">
                <a:solidFill>
                  <a:srgbClr val="FF0000"/>
                </a:solidFill>
              </a:rPr>
              <a:t>COPS must sacrifice consistency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2133600"/>
            <a:ext cx="2743200" cy="10668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</a:t>
            </a:r>
            <a:r>
              <a:rPr lang="en-US" sz="3200" dirty="0" smtClean="0"/>
              <a:t>vailability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791200" y="2133600"/>
            <a:ext cx="2743200" cy="10668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ow latency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5624" y="3815576"/>
            <a:ext cx="2743200" cy="10668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calability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815576"/>
            <a:ext cx="2743200" cy="106680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artition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tolerance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COPS main design principle: </a:t>
            </a:r>
            <a:r>
              <a:rPr lang="en-US" i="1" dirty="0" smtClean="0">
                <a:solidFill>
                  <a:srgbClr val="0070C0"/>
                </a:solidFill>
              </a:rPr>
              <a:t>use dependency information to enforce causal relations</a:t>
            </a:r>
          </a:p>
          <a:p>
            <a:pPr lvl="1"/>
            <a:r>
              <a:rPr lang="en-US" dirty="0" smtClean="0"/>
              <a:t>Opposed to using a serialized log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Can 1"/>
          <p:cNvSpPr/>
          <p:nvPr/>
        </p:nvSpPr>
        <p:spPr>
          <a:xfrm>
            <a:off x="2881507" y="4353961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065217" y="4335172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881507" y="3730269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066261" y="3730269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121384"/>
            <a:ext cx="5257800" cy="3203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6113" y="3118304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19710" y="4263669"/>
            <a:ext cx="1600200" cy="463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229165" y="4048918"/>
            <a:ext cx="5334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53512" y="3505200"/>
            <a:ext cx="1828800" cy="14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5422" y="317711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Get(x)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99578" y="43434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9193" y="36576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 with </a:t>
            </a:r>
          </a:p>
          <a:p>
            <a:pPr algn="ctr"/>
            <a:r>
              <a:rPr lang="en-US" dirty="0" smtClean="0"/>
              <a:t>dependency info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79784" y="5356912"/>
            <a:ext cx="1866202" cy="10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604" y="4658518"/>
            <a:ext cx="200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Put_after</a:t>
            </a:r>
            <a:endParaRPr lang="en-US" dirty="0" smtClean="0"/>
          </a:p>
          <a:p>
            <a:pPr algn="ctr"/>
            <a:r>
              <a:rPr lang="en-US" dirty="0" smtClean="0"/>
              <a:t>(y, dependencies)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63193" y="3578423"/>
            <a:ext cx="2895600" cy="2000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68590" y="3225383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B</a:t>
            </a:r>
            <a:endParaRPr lang="en-US" dirty="0"/>
          </a:p>
        </p:txBody>
      </p:sp>
      <p:sp>
        <p:nvSpPr>
          <p:cNvPr id="47" name="Can 46"/>
          <p:cNvSpPr/>
          <p:nvPr/>
        </p:nvSpPr>
        <p:spPr>
          <a:xfrm>
            <a:off x="6453649" y="4505838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7637359" y="4487049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6453649" y="3882146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49"/>
          <p:cNvSpPr/>
          <p:nvPr/>
        </p:nvSpPr>
        <p:spPr>
          <a:xfrm>
            <a:off x="7638403" y="3882146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791852" y="4415546"/>
            <a:ext cx="1600200" cy="463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943606" y="4744276"/>
            <a:ext cx="1866202" cy="1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43916" y="3995977"/>
            <a:ext cx="20013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Put_after</a:t>
            </a:r>
            <a:endParaRPr lang="en-US" dirty="0" smtClean="0"/>
          </a:p>
          <a:p>
            <a:pPr algn="ctr"/>
            <a:r>
              <a:rPr lang="en-US" dirty="0" smtClean="0"/>
              <a:t>(y, dependencies)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453649" y="5356912"/>
            <a:ext cx="2233151" cy="96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will only be applied after x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829193" y="5539750"/>
            <a:ext cx="2233151" cy="96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x is a dependency of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 animBg="1"/>
      <p:bldP spid="9" grpId="0"/>
      <p:bldP spid="11" grpId="0" animBg="1"/>
      <p:bldP spid="12" grpId="0" animBg="1"/>
      <p:bldP spid="19" grpId="0"/>
      <p:bldP spid="26" grpId="0"/>
      <p:bldP spid="29" grpId="0"/>
      <p:bldP spid="39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COPS main design principle: </a:t>
            </a:r>
            <a:r>
              <a:rPr lang="en-US" i="1" dirty="0" smtClean="0">
                <a:solidFill>
                  <a:srgbClr val="0070C0"/>
                </a:solidFill>
              </a:rPr>
              <a:t>use dependency information to enforce causal relations</a:t>
            </a:r>
          </a:p>
          <a:p>
            <a:pPr lvl="1"/>
            <a:r>
              <a:rPr lang="en-US" dirty="0" smtClean="0"/>
              <a:t>Opposed to using a serialized log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Can 1"/>
          <p:cNvSpPr/>
          <p:nvPr/>
        </p:nvSpPr>
        <p:spPr>
          <a:xfrm>
            <a:off x="2881507" y="4353961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065217" y="4335172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881507" y="3730269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4066261" y="3730269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121384"/>
            <a:ext cx="5257800" cy="3203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6113" y="3118304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19710" y="4263669"/>
            <a:ext cx="1600200" cy="463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229165" y="4048918"/>
            <a:ext cx="5334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53512" y="3505200"/>
            <a:ext cx="1828800" cy="14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5422" y="317711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Get(x)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99578" y="4343400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9193" y="365760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X with </a:t>
            </a:r>
          </a:p>
          <a:p>
            <a:pPr algn="ctr"/>
            <a:r>
              <a:rPr lang="en-US" dirty="0" smtClean="0"/>
              <a:t>dependency info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79784" y="5356912"/>
            <a:ext cx="1866202" cy="10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4604" y="4658518"/>
            <a:ext cx="200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Put_after</a:t>
            </a:r>
            <a:endParaRPr lang="en-US" dirty="0" smtClean="0"/>
          </a:p>
          <a:p>
            <a:pPr algn="ctr"/>
            <a:r>
              <a:rPr lang="en-US" dirty="0" smtClean="0"/>
              <a:t>(y, dependencies)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163193" y="3578423"/>
            <a:ext cx="2895600" cy="20006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68590" y="3225383"/>
            <a:ext cx="151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B</a:t>
            </a:r>
            <a:endParaRPr lang="en-US" dirty="0"/>
          </a:p>
        </p:txBody>
      </p:sp>
      <p:sp>
        <p:nvSpPr>
          <p:cNvPr id="47" name="Can 46"/>
          <p:cNvSpPr/>
          <p:nvPr/>
        </p:nvSpPr>
        <p:spPr>
          <a:xfrm>
            <a:off x="6453649" y="4505838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7637359" y="4487049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n 48"/>
          <p:cNvSpPr/>
          <p:nvPr/>
        </p:nvSpPr>
        <p:spPr>
          <a:xfrm>
            <a:off x="6453649" y="3882146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49"/>
          <p:cNvSpPr/>
          <p:nvPr/>
        </p:nvSpPr>
        <p:spPr>
          <a:xfrm>
            <a:off x="7638403" y="3882146"/>
            <a:ext cx="1143000" cy="747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791852" y="4415546"/>
            <a:ext cx="1600200" cy="463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943606" y="4744276"/>
            <a:ext cx="1866202" cy="102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43916" y="3995977"/>
            <a:ext cx="200138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Put_after</a:t>
            </a:r>
            <a:endParaRPr lang="en-US" dirty="0" smtClean="0"/>
          </a:p>
          <a:p>
            <a:pPr algn="ctr"/>
            <a:r>
              <a:rPr lang="en-US" dirty="0" smtClean="0"/>
              <a:t>(y, dependencies)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453649" y="5356912"/>
            <a:ext cx="2233151" cy="967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 will only be applied after x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26959" y="2773126"/>
            <a:ext cx="8153400" cy="227978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Main takeaway: only the dependencies that matter were validated (not a serial order of an ordered log)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0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COPS get transactions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operations are not enough</a:t>
            </a:r>
          </a:p>
          <a:p>
            <a:endParaRPr lang="en-US" dirty="0"/>
          </a:p>
          <a:p>
            <a:r>
              <a:rPr lang="en-US" dirty="0" smtClean="0"/>
              <a:t>A get transactions provides a causally consistent snapshot of data</a:t>
            </a:r>
          </a:p>
          <a:p>
            <a:endParaRPr lang="en-US" dirty="0"/>
          </a:p>
          <a:p>
            <a:r>
              <a:rPr lang="en-US" dirty="0" smtClean="0"/>
              <a:t>COPS leverages the dependency information to extract a causally consistent snapshot</a:t>
            </a:r>
          </a:p>
          <a:p>
            <a:endParaRPr lang="en-US" dirty="0"/>
          </a:p>
          <a:p>
            <a:r>
              <a:rPr lang="en-US" dirty="0" smtClean="0"/>
              <a:t>A two-round algorithm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77533" y="5943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z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882719" y="5943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633053" y="5105400"/>
            <a:ext cx="778854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X’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842942" y="4413389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k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411907" y="4412146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x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32" idx="5"/>
            <a:endCxn id="31" idx="1"/>
          </p:cNvCxnSpPr>
          <p:nvPr/>
        </p:nvCxnSpPr>
        <p:spPr>
          <a:xfrm>
            <a:off x="6428309" y="4998756"/>
            <a:ext cx="318805" cy="207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3"/>
            <a:endCxn id="31" idx="7"/>
          </p:cNvCxnSpPr>
          <p:nvPr/>
        </p:nvCxnSpPr>
        <p:spPr>
          <a:xfrm flipH="1">
            <a:off x="7297846" y="4997513"/>
            <a:ext cx="214494" cy="208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5"/>
            <a:endCxn id="13" idx="1"/>
          </p:cNvCxnSpPr>
          <p:nvPr/>
        </p:nvCxnSpPr>
        <p:spPr>
          <a:xfrm>
            <a:off x="7297846" y="5690767"/>
            <a:ext cx="180120" cy="353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3"/>
            <a:endCxn id="30" idx="7"/>
          </p:cNvCxnSpPr>
          <p:nvPr/>
        </p:nvCxnSpPr>
        <p:spPr>
          <a:xfrm flipH="1">
            <a:off x="6468086" y="5690767"/>
            <a:ext cx="279028" cy="3532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7600" b="1" dirty="0" smtClean="0">
                <a:solidFill>
                  <a:schemeClr val="tx1"/>
                </a:solidFill>
              </a:rPr>
              <a:t>Why?</a:t>
            </a:r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"/>
    </mc:Choice>
    <mc:Fallback xmlns="">
      <p:transition spd="slow" advTm="489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Snapshot Isolation?</a:t>
            </a:r>
            <a:endParaRPr lang="en-US"/>
          </a:p>
        </p:txBody>
      </p:sp>
      <p:pic>
        <p:nvPicPr>
          <p:cNvPr id="1026" name="Picture 2" descr="https://lh4.ggpht.com/0t9tPeAwnEu61B5XRD5JDpWWOqPH-C5OuesLInlZ9eCPERVKiEeIm_AynwZrIhCZBg=w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98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en/6/65/Walter_Whi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981200"/>
            <a:ext cx="26003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33800" y="38862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2073" y="5715000"/>
            <a:ext cx="268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</a:rPr>
              <a:t>WALTER</a:t>
            </a:r>
            <a:endParaRPr lang="en-US" sz="4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WALTER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principles:</a:t>
            </a:r>
          </a:p>
          <a:p>
            <a:pPr lvl="1"/>
            <a:r>
              <a:rPr lang="en-US" dirty="0" smtClean="0"/>
              <a:t>Clients within a datacenter observe a consistent snapshot of data (intra-datacenter coordination is cheap)</a:t>
            </a:r>
          </a:p>
          <a:p>
            <a:pPr lvl="1"/>
            <a:r>
              <a:rPr lang="en-US" dirty="0" smtClean="0"/>
              <a:t>Data across datacenters are only causally ordered (inter-datacenter coordination is expensive)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Write-write conflicts are not allowed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Transactional access</a:t>
            </a:r>
          </a:p>
          <a:p>
            <a:r>
              <a:rPr lang="en-US" smtClean="0"/>
              <a:t>Absence </a:t>
            </a:r>
            <a:r>
              <a:rPr lang="en-US" dirty="0" smtClean="0"/>
              <a:t>of write-write conflicts means that developers need not write conflict resolution modules</a:t>
            </a:r>
          </a:p>
          <a:p>
            <a:pPr lvl="1"/>
            <a:r>
              <a:rPr lang="en-US" dirty="0" smtClean="0"/>
              <a:t>But, it means </a:t>
            </a:r>
            <a:r>
              <a:rPr lang="en-US" dirty="0" smtClean="0">
                <a:solidFill>
                  <a:srgbClr val="00B050"/>
                </a:solidFill>
              </a:rPr>
              <a:t>that inter-datacenter coordination may </a:t>
            </a:r>
            <a:r>
              <a:rPr lang="en-US" smtClean="0">
                <a:solidFill>
                  <a:srgbClr val="00B050"/>
                </a:solidFill>
              </a:rPr>
              <a:t>be necessary</a:t>
            </a:r>
          </a:p>
          <a:p>
            <a:r>
              <a:rPr lang="en-US">
                <a:solidFill>
                  <a:srgbClr val="FF0000"/>
                </a:solidFill>
              </a:rPr>
              <a:t>Parallel </a:t>
            </a:r>
            <a:r>
              <a:rPr lang="en-US" smtClean="0">
                <a:solidFill>
                  <a:srgbClr val="FF0000"/>
                </a:solidFill>
              </a:rPr>
              <a:t>Snapshot Isolation(PSI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/>
              <a:t>extends Snapshot </a:t>
            </a:r>
            <a:r>
              <a:rPr lang="en-US" smtClean="0"/>
              <a:t>Isolation </a:t>
            </a:r>
            <a:r>
              <a:rPr lang="en-US"/>
              <a:t>(SI)</a:t>
            </a:r>
          </a:p>
          <a:p>
            <a:pPr lvl="1"/>
            <a:r>
              <a:rPr lang="en-US"/>
              <a:t>PSI is more suited for GSDM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257800" y="3124200"/>
            <a:ext cx="3276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Differences compared to COPS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0149" y="2048952"/>
            <a:ext cx="3545308" cy="579075"/>
          </a:xfrm>
          <a:prstGeom prst="rect">
            <a:avLst/>
          </a:prstGeom>
          <a:solidFill>
            <a:srgbClr val="F7C6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mtClean="0"/>
              <a:t>Snapshot Isolation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55276" y="3254349"/>
            <a:ext cx="6984753" cy="1295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1" y="3293234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Timeline of storage state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0149" y="2106298"/>
            <a:ext cx="106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Read-X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63156" y="2120495"/>
            <a:ext cx="113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Write-X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800372" y="2115816"/>
            <a:ext cx="132508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Commit</a:t>
            </a:r>
            <a:endParaRPr lang="en-US" sz="2000" dirty="0"/>
          </a:p>
        </p:txBody>
      </p:sp>
      <p:sp>
        <p:nvSpPr>
          <p:cNvPr id="79" name="Rectangle 78"/>
          <p:cNvSpPr/>
          <p:nvPr/>
        </p:nvSpPr>
        <p:spPr>
          <a:xfrm>
            <a:off x="2526282" y="2624475"/>
            <a:ext cx="3624440" cy="579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622347" y="268182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Read-Y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3739220" y="2696018"/>
            <a:ext cx="110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Write-Y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4825637" y="2691339"/>
            <a:ext cx="132508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Commit</a:t>
            </a:r>
            <a:endParaRPr lang="en-US" sz="20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6530" y="3962400"/>
            <a:ext cx="7806267" cy="2128373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dirty="0" smtClean="0"/>
              <a:t>Snapshot isolation’s guarantees</a:t>
            </a:r>
          </a:p>
          <a:p>
            <a:pPr marL="514350" indent="-514350"/>
            <a:endParaRPr lang="en-US" sz="757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Read snapshots from global timeline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Prohibit write-write conflict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Preserve causality</a:t>
            </a:r>
            <a:endParaRPr lang="en-US" dirty="0"/>
          </a:p>
          <a:p>
            <a:pPr marL="468630" indent="-342900"/>
            <a:r>
              <a:rPr lang="en-US" dirty="0" smtClean="0">
                <a:solidFill>
                  <a:srgbClr val="FF0000"/>
                </a:solidFill>
              </a:rPr>
              <a:t>SI imposes a global order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600" y="2092201"/>
            <a:ext cx="49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0970" y="2692207"/>
            <a:ext cx="49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550223"/>
            <a:ext cx="51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Slide from Walter presentation slides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63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122241"/>
            <a:ext cx="91063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PSI avoids global transaction ordering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06075" y="3259721"/>
            <a:ext cx="7565826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6317" y="1666799"/>
            <a:ext cx="80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Site1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317" y="3238780"/>
            <a:ext cx="80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Site2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1673061"/>
            <a:ext cx="190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Site1 timeline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3398018"/>
            <a:ext cx="190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Site2 timeline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85401" y="990600"/>
            <a:ext cx="3573642" cy="579075"/>
          </a:xfrm>
          <a:prstGeom prst="rect">
            <a:avLst/>
          </a:prstGeom>
          <a:solidFill>
            <a:srgbClr val="F7C6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413735" y="1031013"/>
            <a:ext cx="1062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Read-X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13675" y="1045210"/>
            <a:ext cx="113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Write-X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3633958" y="1074397"/>
            <a:ext cx="132508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Commit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2572194" y="2514288"/>
            <a:ext cx="3624441" cy="579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668260" y="2554701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Read-Y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3785133" y="2568898"/>
            <a:ext cx="110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Write-Y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4871550" y="2564219"/>
            <a:ext cx="132508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Commit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29878" y="3254078"/>
            <a:ext cx="7660804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ular Callout 41"/>
          <p:cNvSpPr/>
          <p:nvPr/>
        </p:nvSpPr>
        <p:spPr>
          <a:xfrm>
            <a:off x="3633959" y="3402500"/>
            <a:ext cx="4856724" cy="856796"/>
          </a:xfrm>
          <a:prstGeom prst="wedgeRoundRectCallout">
            <a:avLst>
              <a:gd name="adj1" fmla="val 15239"/>
              <a:gd name="adj2" fmla="val -113818"/>
              <a:gd name="adj3" fmla="val 16667"/>
            </a:avLst>
          </a:prstGeom>
          <a:solidFill>
            <a:srgbClr val="F9FFA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A transaction commits locally first, then propagates to remote sites.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Curved Connector 36"/>
          <p:cNvCxnSpPr/>
          <p:nvPr/>
        </p:nvCxnSpPr>
        <p:spPr>
          <a:xfrm>
            <a:off x="4925177" y="1366481"/>
            <a:ext cx="2708636" cy="161957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/>
          <p:nvPr/>
        </p:nvCxnSpPr>
        <p:spPr>
          <a:xfrm rot="10800000" flipH="1">
            <a:off x="6240284" y="1641308"/>
            <a:ext cx="1931221" cy="1329632"/>
          </a:xfrm>
          <a:prstGeom prst="curvedConnector3">
            <a:avLst>
              <a:gd name="adj1" fmla="val 24565"/>
            </a:avLst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00" y="1033977"/>
            <a:ext cx="49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05000" y="2565298"/>
            <a:ext cx="49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5741394" y="5733628"/>
            <a:ext cx="2630757" cy="830997"/>
            <a:chOff x="5859925" y="5911336"/>
            <a:chExt cx="2630757" cy="830997"/>
          </a:xfrm>
        </p:grpSpPr>
        <p:sp>
          <p:nvSpPr>
            <p:cNvPr id="28" name="TextBox 27"/>
            <p:cNvSpPr txBox="1"/>
            <p:nvPr/>
          </p:nvSpPr>
          <p:spPr>
            <a:xfrm>
              <a:off x="6323953" y="5911336"/>
              <a:ext cx="2166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Walter achieves 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 this efficiently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>
              <a:off x="5859925" y="5966690"/>
              <a:ext cx="617423" cy="4154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ontent Placeholder 2"/>
          <p:cNvSpPr txBox="1">
            <a:spLocks/>
          </p:cNvSpPr>
          <p:nvPr/>
        </p:nvSpPr>
        <p:spPr>
          <a:xfrm>
            <a:off x="626530" y="4445086"/>
            <a:ext cx="7806267" cy="2128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Snapshot Isolation’s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guarantees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97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snapshots from global timeline</a:t>
            </a:r>
          </a:p>
          <a:p>
            <a:pPr marL="91440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Prohibit write-write conflict</a:t>
            </a:r>
          </a:p>
          <a:p>
            <a:pPr marL="91440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Preserve causality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485647" y="4000774"/>
            <a:ext cx="5029102" cy="1494188"/>
            <a:chOff x="485647" y="4297013"/>
            <a:chExt cx="5029102" cy="1494188"/>
          </a:xfrm>
        </p:grpSpPr>
        <p:sp>
          <p:nvSpPr>
            <p:cNvPr id="55" name="Freeform 54"/>
            <p:cNvSpPr/>
            <p:nvPr/>
          </p:nvSpPr>
          <p:spPr>
            <a:xfrm>
              <a:off x="880533" y="4834466"/>
              <a:ext cx="321734" cy="389467"/>
            </a:xfrm>
            <a:custGeom>
              <a:avLst/>
              <a:gdLst>
                <a:gd name="connsiteX0" fmla="*/ 0 w 321734"/>
                <a:gd name="connsiteY0" fmla="*/ 389467 h 389467"/>
                <a:gd name="connsiteX1" fmla="*/ 67734 w 321734"/>
                <a:gd name="connsiteY1" fmla="*/ 203200 h 389467"/>
                <a:gd name="connsiteX2" fmla="*/ 220134 w 321734"/>
                <a:gd name="connsiteY2" fmla="*/ 0 h 389467"/>
                <a:gd name="connsiteX3" fmla="*/ 287867 w 321734"/>
                <a:gd name="connsiteY3" fmla="*/ 186267 h 389467"/>
                <a:gd name="connsiteX4" fmla="*/ 321734 w 321734"/>
                <a:gd name="connsiteY4" fmla="*/ 237067 h 38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734" h="389467">
                  <a:moveTo>
                    <a:pt x="0" y="389467"/>
                  </a:moveTo>
                  <a:cubicBezTo>
                    <a:pt x="21022" y="284361"/>
                    <a:pt x="8454" y="308586"/>
                    <a:pt x="67734" y="203200"/>
                  </a:cubicBezTo>
                  <a:cubicBezTo>
                    <a:pt x="168597" y="23887"/>
                    <a:pt x="118030" y="68070"/>
                    <a:pt x="220134" y="0"/>
                  </a:cubicBezTo>
                  <a:cubicBezTo>
                    <a:pt x="249448" y="205199"/>
                    <a:pt x="207188" y="45077"/>
                    <a:pt x="287867" y="186267"/>
                  </a:cubicBezTo>
                  <a:cubicBezTo>
                    <a:pt x="319955" y="242422"/>
                    <a:pt x="282723" y="237067"/>
                    <a:pt x="321734" y="237067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5647" y="4297013"/>
              <a:ext cx="125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Parallel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470403" y="5511741"/>
              <a:ext cx="908882" cy="279460"/>
            </a:xfrm>
            <a:prstGeom prst="line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387668" y="5050076"/>
              <a:ext cx="1127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Per-site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8600" y="6550223"/>
            <a:ext cx="51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Slide from Walter presentation slides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65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02812 -0.2446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30" grpId="0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snapshot isolation </a:t>
            </a:r>
            <a:r>
              <a:rPr lang="en-US" sz="3200" dirty="0" smtClean="0"/>
              <a:t>[SOSP’11]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Snapshot </a:t>
            </a:r>
            <a:r>
              <a:rPr lang="en-US" dirty="0" smtClean="0"/>
              <a:t>Isolation (SI)</a:t>
            </a:r>
          </a:p>
          <a:p>
            <a:pPr lvl="1"/>
            <a:r>
              <a:rPr lang="en-US" dirty="0" smtClean="0"/>
              <a:t>Property 1: read most recent snapshot</a:t>
            </a:r>
          </a:p>
          <a:p>
            <a:pPr lvl="1"/>
            <a:r>
              <a:rPr lang="en-US" dirty="0" smtClean="0"/>
              <a:t>Property 2: No write-write conflicts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 imposes a single ordering of transactions</a:t>
            </a:r>
          </a:p>
          <a:p>
            <a:r>
              <a:rPr lang="en-US" dirty="0" smtClean="0"/>
              <a:t>Parallel Snapshot Isolation (PSI): </a:t>
            </a:r>
            <a:r>
              <a:rPr lang="en-US" sz="1800" u="sng" dirty="0" smtClean="0"/>
              <a:t>(relaxation of SI)</a:t>
            </a:r>
            <a:endParaRPr lang="en-US" u="sng" dirty="0" smtClean="0"/>
          </a:p>
          <a:p>
            <a:pPr lvl="1"/>
            <a:r>
              <a:rPr lang="en-US" dirty="0" smtClean="0"/>
              <a:t>Property 1: read most recent </a:t>
            </a:r>
            <a:r>
              <a:rPr lang="en-US" u="sng" dirty="0" smtClean="0">
                <a:solidFill>
                  <a:srgbClr val="0070C0"/>
                </a:solidFill>
              </a:rPr>
              <a:t>local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snapshot</a:t>
            </a:r>
          </a:p>
          <a:p>
            <a:pPr lvl="1"/>
            <a:r>
              <a:rPr lang="en-US" dirty="0" smtClean="0"/>
              <a:t>Property 2: No write-write conflicts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Property 3: Commit causality preserved across datacenters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Different replicas may have different orderings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Snapshot Isolation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343400" cy="4718304"/>
          </a:xfrm>
        </p:spPr>
        <p:txBody>
          <a:bodyPr>
            <a:normAutofit/>
          </a:bodyPr>
          <a:lstStyle/>
          <a:p>
            <a:r>
              <a:rPr lang="en-US" sz="2400" smtClean="0"/>
              <a:t>Causal </a:t>
            </a:r>
            <a:r>
              <a:rPr lang="en-US" sz="2400" dirty="0" smtClean="0"/>
              <a:t>ordering is preserved</a:t>
            </a:r>
          </a:p>
          <a:p>
            <a:endParaRPr lang="en-US" sz="2400" dirty="0" smtClean="0"/>
          </a:p>
          <a:p>
            <a:r>
              <a:rPr lang="en-US" sz="2400" dirty="0" smtClean="0"/>
              <a:t>Scenario allowed by PSI</a:t>
            </a:r>
          </a:p>
          <a:p>
            <a:pPr lvl="1"/>
            <a:r>
              <a:rPr lang="en-US" sz="2000" dirty="0" smtClean="0"/>
              <a:t>But, not SI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PSI enables asynchronous communications</a:t>
            </a:r>
          </a:p>
          <a:p>
            <a:pPr lvl="1"/>
            <a:r>
              <a:rPr lang="en-US" sz="2000" dirty="0" smtClean="0"/>
              <a:t>Lazy replication</a:t>
            </a:r>
          </a:p>
          <a:p>
            <a:pPr lvl="1"/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2PC may still be needed </a:t>
            </a:r>
            <a:r>
              <a:rPr lang="en-US" sz="2400" dirty="0" smtClean="0"/>
              <a:t>to detect write-write conflicts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Flowchart: Magnetic Disk 3"/>
          <p:cNvSpPr/>
          <p:nvPr/>
        </p:nvSpPr>
        <p:spPr>
          <a:xfrm>
            <a:off x="5029200" y="2198480"/>
            <a:ext cx="1524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Datacenter A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7086600" y="2198480"/>
            <a:ext cx="1524000" cy="5334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Datacenter 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9286" y="2881232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 T1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91787" y="3272420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Commit T1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865992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 T3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387" y="3236283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Commit T3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4622" y="3651882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 T2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36692" y="4076652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Commit T2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4372" y="3653947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 T4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25386" y="4066991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Commit T4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3062055">
            <a:off x="6582111" y="3995573"/>
            <a:ext cx="381000" cy="1087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428480">
            <a:off x="6651634" y="4027953"/>
            <a:ext cx="381000" cy="102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36693" y="4551624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Commit T3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692" y="4964668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Commit T4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4963" y="4532302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Commit T1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4962" y="4945346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Commit T2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756781" y="1368339"/>
            <a:ext cx="3367474" cy="32746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Walter overview</a:t>
            </a:r>
            <a:endParaRPr lang="en-US" dirty="0"/>
          </a:p>
        </p:txBody>
      </p:sp>
      <p:pic>
        <p:nvPicPr>
          <p:cNvPr id="4" name="Picture 7" descr="MCj043161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867" y="3482484"/>
            <a:ext cx="927394" cy="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00560" y="1553064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34"/>
          <p:cNvGrpSpPr/>
          <p:nvPr/>
        </p:nvGrpSpPr>
        <p:grpSpPr>
          <a:xfrm>
            <a:off x="705982" y="2150040"/>
            <a:ext cx="3161971" cy="1332447"/>
            <a:chOff x="705982" y="2630323"/>
            <a:chExt cx="3161971" cy="1332447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H="1">
              <a:off x="1383036" y="3084797"/>
              <a:ext cx="1326135" cy="4298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5982" y="3010742"/>
              <a:ext cx="14798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000" dirty="0" err="1" smtClean="0"/>
                <a:t>Start_TX</a:t>
              </a:r>
              <a:endParaRPr lang="en-US" sz="2000" dirty="0" smtClean="0"/>
            </a:p>
            <a:p>
              <a:pPr>
                <a:buFont typeface="Arial"/>
                <a:buChar char="•"/>
              </a:pPr>
              <a:r>
                <a:rPr lang="en-US" sz="2000" dirty="0" err="1" smtClean="0"/>
                <a:t>Commit_TX</a:t>
              </a:r>
              <a:endParaRPr lang="en-US" sz="2000" dirty="0" smtClean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1850473" y="3296545"/>
              <a:ext cx="1332446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365601" y="3043419"/>
              <a:ext cx="1326134" cy="51256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29262" y="3010742"/>
              <a:ext cx="838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000" dirty="0" smtClean="0"/>
                <a:t>Read</a:t>
              </a:r>
            </a:p>
            <a:p>
              <a:pPr>
                <a:buFont typeface="Arial"/>
                <a:buChar char="•"/>
              </a:pPr>
              <a:r>
                <a:rPr lang="en-US" sz="2000" dirty="0" smtClean="0"/>
                <a:t>Write</a:t>
              </a:r>
              <a:endParaRPr lang="en-US" sz="2000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2223594" y="1534236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51312" y="1519967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58770" y="1486870"/>
            <a:ext cx="3239466" cy="3156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7" descr="MCj043161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1848" y="3449387"/>
            <a:ext cx="927394" cy="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574541" y="1519967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657017" y="2571417"/>
            <a:ext cx="1326135" cy="429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6124454" y="2783165"/>
            <a:ext cx="133244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639582" y="2530039"/>
            <a:ext cx="1326134" cy="5125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497575" y="1501139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25293" y="1486870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2923669" y="3850419"/>
            <a:ext cx="3291139" cy="830997"/>
            <a:chOff x="2909398" y="4330702"/>
            <a:chExt cx="3291139" cy="830997"/>
          </a:xfrm>
        </p:grpSpPr>
        <p:cxnSp>
          <p:nvCxnSpPr>
            <p:cNvPr id="35" name="Straight Connector 34"/>
            <p:cNvCxnSpPr/>
            <p:nvPr/>
          </p:nvCxnSpPr>
          <p:spPr>
            <a:xfrm rot="10800000" flipV="1">
              <a:off x="2909398" y="4361487"/>
              <a:ext cx="3291139" cy="9667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378989" y="4330702"/>
              <a:ext cx="25955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400" dirty="0" smtClean="0"/>
                <a:t> Replicate data</a:t>
              </a:r>
            </a:p>
            <a:p>
              <a:pPr>
                <a:buFont typeface="Arial"/>
                <a:buChar char="•"/>
              </a:pPr>
              <a:r>
                <a:rPr lang="en-US" sz="2400" dirty="0" smtClean="0"/>
                <a:t> Coordinate for PSI</a:t>
              </a:r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59796" y="4152160"/>
            <a:ext cx="81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Site1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5891" y="4169093"/>
            <a:ext cx="81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Site2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57200" y="4829233"/>
            <a:ext cx="8229600" cy="1401631"/>
          </a:xfrm>
        </p:spPr>
        <p:txBody>
          <a:bodyPr>
            <a:noAutofit/>
          </a:bodyPr>
          <a:lstStyle/>
          <a:p>
            <a:r>
              <a:rPr lang="en-US" sz="2000" dirty="0" smtClean="0"/>
              <a:t>Main challenge: avoid write-write conflict across sites</a:t>
            </a:r>
          </a:p>
          <a:p>
            <a:r>
              <a:rPr lang="en-US" sz="2000" dirty="0" smtClean="0"/>
              <a:t>Walter’s solution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Preferred 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B050"/>
                </a:solidFill>
              </a:rPr>
              <a:t>Counting set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6550223"/>
            <a:ext cx="51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Slide from Walter presentation slides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69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Technique #1: preferred site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923418" y="1768270"/>
            <a:ext cx="3153841" cy="3142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 descr="MCj04316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5895" y="3754840"/>
            <a:ext cx="927394" cy="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975129" y="1777937"/>
            <a:ext cx="3206208" cy="3133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7" descr="MCj04316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336" y="3754840"/>
            <a:ext cx="927394" cy="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0" y="5198537"/>
            <a:ext cx="9440333" cy="1473200"/>
          </a:xfrm>
        </p:spPr>
        <p:txBody>
          <a:bodyPr>
            <a:noAutofit/>
          </a:bodyPr>
          <a:lstStyle/>
          <a:p>
            <a:r>
              <a:rPr lang="en-US" dirty="0" smtClean="0"/>
              <a:t>Associate each user’s data with a preferred site</a:t>
            </a:r>
            <a:endParaRPr lang="en-US" sz="2000" dirty="0" smtClean="0"/>
          </a:p>
          <a:p>
            <a:r>
              <a:rPr lang="en-US" dirty="0" smtClean="0"/>
              <a:t>Common case: write at preferred site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fast commit</a:t>
            </a:r>
            <a:endParaRPr lang="en-US" sz="2000" dirty="0" smtClean="0">
              <a:solidFill>
                <a:srgbClr val="FF0000"/>
              </a:solidFill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Rare case: write at non-preferred </a:t>
            </a:r>
            <a:r>
              <a:rPr lang="en-US" dirty="0" err="1" smtClean="0">
                <a:sym typeface="Wingdings"/>
              </a:rPr>
              <a:t>site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cross-site 2-phase commit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35" name="Multidocument 34"/>
          <p:cNvSpPr/>
          <p:nvPr/>
        </p:nvSpPr>
        <p:spPr>
          <a:xfrm>
            <a:off x="2473855" y="3135550"/>
            <a:ext cx="1410034" cy="897200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/>
          <a:lstStyle/>
          <a:p>
            <a:r>
              <a:rPr lang="en-US" dirty="0" smtClean="0">
                <a:solidFill>
                  <a:schemeClr val="tx1"/>
                </a:solidFill>
              </a:rPr>
              <a:t>Bob’s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photos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Multidocument 39"/>
          <p:cNvSpPr/>
          <p:nvPr/>
        </p:nvSpPr>
        <p:spPr>
          <a:xfrm>
            <a:off x="2572632" y="4089194"/>
            <a:ext cx="1311257" cy="821077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/>
          <a:lstStyle/>
          <a:p>
            <a:r>
              <a:rPr lang="en-US" dirty="0" smtClean="0">
                <a:solidFill>
                  <a:schemeClr val="tx1"/>
                </a:solidFill>
              </a:rPr>
              <a:t>Alice’s photos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6918180" y="1478063"/>
            <a:ext cx="903920" cy="552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83"/>
          <p:cNvGrpSpPr/>
          <p:nvPr/>
        </p:nvGrpSpPr>
        <p:grpSpPr>
          <a:xfrm>
            <a:off x="856598" y="1768270"/>
            <a:ext cx="2381634" cy="1360466"/>
            <a:chOff x="856598" y="1768270"/>
            <a:chExt cx="2381634" cy="1360466"/>
          </a:xfrm>
        </p:grpSpPr>
        <p:cxnSp>
          <p:nvCxnSpPr>
            <p:cNvPr id="38" name="Straight Arrow Connector 37"/>
            <p:cNvCxnSpPr>
              <a:endCxn id="69" idx="1"/>
            </p:cNvCxnSpPr>
            <p:nvPr/>
          </p:nvCxnSpPr>
          <p:spPr>
            <a:xfrm>
              <a:off x="856598" y="1768270"/>
              <a:ext cx="1082936" cy="3625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75"/>
            <p:cNvGrpSpPr/>
            <p:nvPr/>
          </p:nvGrpSpPr>
          <p:grpSpPr>
            <a:xfrm>
              <a:off x="2298928" y="2597260"/>
              <a:ext cx="939304" cy="531476"/>
              <a:chOff x="2298928" y="2837147"/>
              <a:chExt cx="939304" cy="531476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rot="16200000" flipH="1">
                <a:off x="2212247" y="2966947"/>
                <a:ext cx="488357" cy="3149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2473855" y="2837147"/>
                <a:ext cx="764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Write</a:t>
                </a:r>
                <a:endParaRPr lang="en-US" sz="2000" dirty="0"/>
              </a:p>
            </p:txBody>
          </p:sp>
        </p:grpSp>
      </p:grpSp>
      <p:sp>
        <p:nvSpPr>
          <p:cNvPr id="68" name="Oval 67"/>
          <p:cNvSpPr/>
          <p:nvPr/>
        </p:nvSpPr>
        <p:spPr>
          <a:xfrm>
            <a:off x="6373750" y="1887396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847859" y="2043403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Multidocument 69"/>
          <p:cNvSpPr/>
          <p:nvPr/>
        </p:nvSpPr>
        <p:spPr>
          <a:xfrm>
            <a:off x="4979862" y="4062164"/>
            <a:ext cx="1396163" cy="821077"/>
          </a:xfrm>
          <a:prstGeom prst="flowChartMultidocumen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/>
          <a:lstStyle/>
          <a:p>
            <a:r>
              <a:rPr lang="en-US" dirty="0" smtClean="0">
                <a:solidFill>
                  <a:schemeClr val="tx1"/>
                </a:solidFill>
              </a:rPr>
              <a:t>Alice’s photos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1" name="Multidocument 70"/>
          <p:cNvSpPr/>
          <p:nvPr/>
        </p:nvSpPr>
        <p:spPr>
          <a:xfrm>
            <a:off x="4979861" y="3150853"/>
            <a:ext cx="1396164" cy="897200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/>
          <a:lstStyle/>
          <a:p>
            <a:r>
              <a:rPr lang="en-US" dirty="0" smtClean="0">
                <a:solidFill>
                  <a:schemeClr val="tx1"/>
                </a:solidFill>
              </a:rPr>
              <a:t>Bob’s photos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32"/>
          <p:cNvGrpSpPr/>
          <p:nvPr/>
        </p:nvGrpSpPr>
        <p:grpSpPr>
          <a:xfrm>
            <a:off x="2786069" y="3197582"/>
            <a:ext cx="3059706" cy="1109869"/>
            <a:chOff x="2786069" y="3197582"/>
            <a:chExt cx="3059706" cy="1109869"/>
          </a:xfrm>
        </p:grpSpPr>
        <p:sp>
          <p:nvSpPr>
            <p:cNvPr id="37" name="Heart 36"/>
            <p:cNvSpPr/>
            <p:nvPr/>
          </p:nvSpPr>
          <p:spPr>
            <a:xfrm>
              <a:off x="2786069" y="4108845"/>
              <a:ext cx="240231" cy="198606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Heart 72"/>
            <p:cNvSpPr/>
            <p:nvPr/>
          </p:nvSpPr>
          <p:spPr>
            <a:xfrm>
              <a:off x="5605544" y="3197582"/>
              <a:ext cx="240231" cy="198606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6" name="Group 77"/>
          <p:cNvGrpSpPr/>
          <p:nvPr/>
        </p:nvGrpSpPr>
        <p:grpSpPr>
          <a:xfrm>
            <a:off x="6176196" y="2527022"/>
            <a:ext cx="2428240" cy="588554"/>
            <a:chOff x="6176196" y="2766909"/>
            <a:chExt cx="2428240" cy="588554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>
              <a:off x="6018824" y="2924281"/>
              <a:ext cx="588554" cy="273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392973" y="2880266"/>
              <a:ext cx="2211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Write (fast commit)</a:t>
              </a:r>
              <a:endParaRPr lang="en-US" sz="2000" dirty="0"/>
            </a:p>
          </p:txBody>
        </p:sp>
      </p:grpSp>
      <p:cxnSp>
        <p:nvCxnSpPr>
          <p:cNvPr id="56" name="Curved Connector 55"/>
          <p:cNvCxnSpPr>
            <a:stCxn id="22" idx="1"/>
            <a:endCxn id="35" idx="3"/>
          </p:cNvCxnSpPr>
          <p:nvPr/>
        </p:nvCxnSpPr>
        <p:spPr>
          <a:xfrm rot="10800000" flipV="1">
            <a:off x="3883890" y="3339732"/>
            <a:ext cx="1039529" cy="244418"/>
          </a:xfrm>
          <a:prstGeom prst="curvedConnector3">
            <a:avLst>
              <a:gd name="adj1" fmla="val 50000"/>
            </a:avLst>
          </a:prstGeom>
          <a:ln>
            <a:solidFill>
              <a:srgbClr val="0000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5"/>
          <p:cNvGrpSpPr/>
          <p:nvPr/>
        </p:nvGrpSpPr>
        <p:grpSpPr>
          <a:xfrm flipH="1">
            <a:off x="3883889" y="3466979"/>
            <a:ext cx="1196114" cy="1059062"/>
            <a:chOff x="3998149" y="3316113"/>
            <a:chExt cx="1011295" cy="1059062"/>
          </a:xfrm>
        </p:grpSpPr>
        <p:sp>
          <p:nvSpPr>
            <p:cNvPr id="63" name="Freeform 62"/>
            <p:cNvSpPr/>
            <p:nvPr/>
          </p:nvSpPr>
          <p:spPr>
            <a:xfrm>
              <a:off x="3998149" y="3316113"/>
              <a:ext cx="1011295" cy="409222"/>
            </a:xfrm>
            <a:custGeom>
              <a:avLst/>
              <a:gdLst>
                <a:gd name="connsiteX0" fmla="*/ 1011295 w 1011295"/>
                <a:gd name="connsiteY0" fmla="*/ 0 h 409222"/>
                <a:gd name="connsiteX1" fmla="*/ 9407 w 1011295"/>
                <a:gd name="connsiteY1" fmla="*/ 183444 h 409222"/>
                <a:gd name="connsiteX2" fmla="*/ 954851 w 1011295"/>
                <a:gd name="connsiteY2" fmla="*/ 409222 h 40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1295" h="409222">
                  <a:moveTo>
                    <a:pt x="1011295" y="0"/>
                  </a:moveTo>
                  <a:cubicBezTo>
                    <a:pt x="515054" y="57620"/>
                    <a:pt x="18814" y="115240"/>
                    <a:pt x="9407" y="183444"/>
                  </a:cubicBezTo>
                  <a:cubicBezTo>
                    <a:pt x="0" y="251648"/>
                    <a:pt x="954851" y="409222"/>
                    <a:pt x="954851" y="409222"/>
                  </a:cubicBezTo>
                </a:path>
              </a:pathLst>
            </a:cu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91161" y="3667289"/>
              <a:ext cx="902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 slow </a:t>
              </a:r>
            </a:p>
            <a:p>
              <a:r>
                <a:rPr lang="en-US" sz="2000" dirty="0" smtClean="0"/>
                <a:t> commit</a:t>
              </a:r>
              <a:endParaRPr lang="en-US" sz="2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75129" y="4513909"/>
            <a:ext cx="71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Site1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96559" y="4513909"/>
            <a:ext cx="71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Site2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855" y="900427"/>
            <a:ext cx="1452661" cy="10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9703" y="697574"/>
            <a:ext cx="1173818" cy="1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206613" y="1944859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44262" y="1923508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8600" y="6550223"/>
            <a:ext cx="51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Slide from Walter presentation slides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90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41"/>
            <a:ext cx="8229600" cy="1143000"/>
          </a:xfrm>
        </p:spPr>
        <p:txBody>
          <a:bodyPr/>
          <a:lstStyle/>
          <a:p>
            <a:r>
              <a:rPr lang="en-US" dirty="0" smtClean="0"/>
              <a:t>Technique #2: counting set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809252" y="2008157"/>
            <a:ext cx="2872918" cy="2786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7" descr="MCj043161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687" y="3488223"/>
            <a:ext cx="927394" cy="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26"/>
          <p:cNvSpPr/>
          <p:nvPr/>
        </p:nvSpPr>
        <p:spPr>
          <a:xfrm>
            <a:off x="975129" y="2017824"/>
            <a:ext cx="2892251" cy="2776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7" descr="MCj043161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154" y="3497890"/>
            <a:ext cx="927394" cy="92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75994" y="5116084"/>
            <a:ext cx="8561605" cy="1598119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Problem: some objects are modified from many sites</a:t>
            </a:r>
          </a:p>
          <a:p>
            <a:r>
              <a:rPr lang="en-US" sz="2800" dirty="0" smtClean="0"/>
              <a:t>Counting set: a data type free of write-write conflict</a:t>
            </a:r>
          </a:p>
        </p:txBody>
      </p:sp>
      <p:cxnSp>
        <p:nvCxnSpPr>
          <p:cNvPr id="49" name="Straight Arrow Connector 48"/>
          <p:cNvCxnSpPr>
            <a:endCxn id="33" idx="7"/>
          </p:cNvCxnSpPr>
          <p:nvPr/>
        </p:nvCxnSpPr>
        <p:spPr>
          <a:xfrm rot="10800000" flipV="1">
            <a:off x="6696406" y="1746173"/>
            <a:ext cx="897096" cy="724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62085" y="1561507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Be-friend Eve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33" idx="3"/>
          </p:cNvCxnSpPr>
          <p:nvPr/>
        </p:nvCxnSpPr>
        <p:spPr>
          <a:xfrm rot="5400000">
            <a:off x="5776641" y="2977118"/>
            <a:ext cx="561167" cy="393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53"/>
          <p:cNvGrpSpPr/>
          <p:nvPr/>
        </p:nvGrpSpPr>
        <p:grpSpPr>
          <a:xfrm>
            <a:off x="958196" y="1706573"/>
            <a:ext cx="2242716" cy="1791319"/>
            <a:chOff x="958196" y="1706573"/>
            <a:chExt cx="2242716" cy="1791319"/>
          </a:xfrm>
        </p:grpSpPr>
        <p:grpSp>
          <p:nvGrpSpPr>
            <p:cNvPr id="4" name="Group 42"/>
            <p:cNvGrpSpPr/>
            <p:nvPr/>
          </p:nvGrpSpPr>
          <p:grpSpPr>
            <a:xfrm>
              <a:off x="958196" y="1706573"/>
              <a:ext cx="1599510" cy="764372"/>
              <a:chOff x="975129" y="1791238"/>
              <a:chExt cx="1599510" cy="764372"/>
            </a:xfrm>
          </p:grpSpPr>
          <p:cxnSp>
            <p:nvCxnSpPr>
              <p:cNvPr id="38" name="Straight Arrow Connector 37"/>
              <p:cNvCxnSpPr>
                <a:endCxn id="42" idx="1"/>
              </p:cNvCxnSpPr>
              <p:nvPr/>
            </p:nvCxnSpPr>
            <p:spPr>
              <a:xfrm>
                <a:off x="975129" y="2008157"/>
                <a:ext cx="981338" cy="5474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1143275" y="1791238"/>
                <a:ext cx="1431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Be-friend Eve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 rot="16200000" flipH="1">
              <a:off x="2231011" y="2948183"/>
              <a:ext cx="617626" cy="4817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473855" y="2837147"/>
              <a:ext cx="727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write</a:t>
              </a:r>
              <a:endParaRPr lang="en-US" sz="20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452922" y="2865685"/>
            <a:ext cx="727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write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162085" y="2383520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47859" y="2383520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5129" y="4372799"/>
            <a:ext cx="771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Site 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2006" y="4372799"/>
            <a:ext cx="771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Site 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855" y="1035891"/>
            <a:ext cx="1452661" cy="10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9703" y="833038"/>
            <a:ext cx="1173818" cy="1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Document 31"/>
          <p:cNvSpPr/>
          <p:nvPr/>
        </p:nvSpPr>
        <p:spPr>
          <a:xfrm>
            <a:off x="2613924" y="3483187"/>
            <a:ext cx="975943" cy="889612"/>
          </a:xfrm>
          <a:prstGeom prst="flowChartDocument">
            <a:avLst/>
          </a:prstGeom>
          <a:solidFill>
            <a:srgbClr val="F7C6CE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Document 38"/>
          <p:cNvSpPr/>
          <p:nvPr/>
        </p:nvSpPr>
        <p:spPr>
          <a:xfrm>
            <a:off x="4964950" y="3497890"/>
            <a:ext cx="975943" cy="889612"/>
          </a:xfrm>
          <a:prstGeom prst="flowChartDocument">
            <a:avLst/>
          </a:prstGeom>
          <a:solidFill>
            <a:srgbClr val="F7C6CE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2613924" y="349789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Eve’s</a:t>
            </a:r>
          </a:p>
          <a:p>
            <a:r>
              <a:rPr lang="en-US" dirty="0" err="1" smtClean="0"/>
              <a:t>friendlist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956532" y="3471171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Eve’s</a:t>
            </a:r>
          </a:p>
          <a:p>
            <a:r>
              <a:rPr lang="en-US" dirty="0" err="1" smtClean="0"/>
              <a:t>friendlist</a:t>
            </a:r>
            <a:endParaRPr lang="en-US" dirty="0"/>
          </a:p>
        </p:txBody>
      </p:sp>
      <p:sp>
        <p:nvSpPr>
          <p:cNvPr id="53" name="Heart 52"/>
          <p:cNvSpPr/>
          <p:nvPr/>
        </p:nvSpPr>
        <p:spPr>
          <a:xfrm>
            <a:off x="5605544" y="3570108"/>
            <a:ext cx="240231" cy="19860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TextBox 55"/>
          <p:cNvSpPr txBox="1"/>
          <p:nvPr/>
        </p:nvSpPr>
        <p:spPr>
          <a:xfrm>
            <a:off x="172747" y="2080323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278128" y="2058972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6550223"/>
            <a:ext cx="51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Slide from Walter presentation slides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57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775519" y="2017824"/>
            <a:ext cx="3091862" cy="2776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Document 57"/>
          <p:cNvSpPr/>
          <p:nvPr/>
        </p:nvSpPr>
        <p:spPr>
          <a:xfrm>
            <a:off x="1540912" y="3337574"/>
            <a:ext cx="1929705" cy="1433620"/>
          </a:xfrm>
          <a:prstGeom prst="flowChartDocument">
            <a:avLst/>
          </a:prstGeom>
          <a:solidFill>
            <a:srgbClr val="F7C6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17093" y="2008157"/>
            <a:ext cx="3332723" cy="2786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cument 56"/>
          <p:cNvSpPr/>
          <p:nvPr/>
        </p:nvSpPr>
        <p:spPr>
          <a:xfrm>
            <a:off x="5334692" y="3293004"/>
            <a:ext cx="1929705" cy="1501353"/>
          </a:xfrm>
          <a:prstGeom prst="flowChartDocument">
            <a:avLst/>
          </a:prstGeom>
          <a:solidFill>
            <a:srgbClr val="F7C6C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Technique #2: counting set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1" idx="3"/>
          </p:cNvCxnSpPr>
          <p:nvPr/>
        </p:nvCxnSpPr>
        <p:spPr>
          <a:xfrm rot="5400000">
            <a:off x="5803435" y="2463816"/>
            <a:ext cx="692085" cy="919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34042" y="2706579"/>
            <a:ext cx="159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add(“Bob</a:t>
            </a:r>
            <a:r>
              <a:rPr lang="en-US" sz="2400" dirty="0" smtClean="0"/>
              <a:t>”)</a:t>
            </a:r>
            <a:endParaRPr lang="en-US" sz="2400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457200" y="5179618"/>
            <a:ext cx="8229600" cy="1477754"/>
          </a:xfrm>
        </p:spPr>
        <p:txBody>
          <a:bodyPr>
            <a:noAutofit/>
          </a:bodyPr>
          <a:lstStyle/>
          <a:p>
            <a:r>
              <a:rPr lang="en-US" dirty="0" smtClean="0"/>
              <a:t>Add/del operations commute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need to check for write-write conflict</a:t>
            </a:r>
          </a:p>
          <a:p>
            <a:r>
              <a:rPr lang="en-US" dirty="0" smtClean="0">
                <a:sym typeface="Wingdings"/>
              </a:rPr>
              <a:t>Caveat: application developers must deal with counts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17678" y="2068099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391" y="985092"/>
            <a:ext cx="1452661" cy="10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907" y="912657"/>
            <a:ext cx="1173818" cy="124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272686" y="3544887"/>
            <a:ext cx="134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Bob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1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97437" y="3589456"/>
            <a:ext cx="138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1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583439" y="4078810"/>
            <a:ext cx="12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Bob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29597" y="2555738"/>
            <a:ext cx="922727" cy="714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4391" y="2665075"/>
            <a:ext cx="167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add(“Alice</a:t>
            </a:r>
            <a:r>
              <a:rPr lang="en-US" sz="2400" dirty="0" smtClean="0"/>
              <a:t>”)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1659469" y="2017824"/>
            <a:ext cx="625996" cy="596976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54"/>
          <p:cNvGrpSpPr/>
          <p:nvPr/>
        </p:nvGrpSpPr>
        <p:grpSpPr>
          <a:xfrm>
            <a:off x="3604820" y="3269735"/>
            <a:ext cx="1712939" cy="1129098"/>
            <a:chOff x="3638686" y="3269735"/>
            <a:chExt cx="1430807" cy="1129098"/>
          </a:xfrm>
        </p:grpSpPr>
        <p:cxnSp>
          <p:nvCxnSpPr>
            <p:cNvPr id="44" name="Curved Connector 43"/>
            <p:cNvCxnSpPr/>
            <p:nvPr/>
          </p:nvCxnSpPr>
          <p:spPr>
            <a:xfrm rot="10800000" flipV="1">
              <a:off x="3638686" y="3657598"/>
              <a:ext cx="1430807" cy="741235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275481" y="3269735"/>
              <a:ext cx="655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add</a:t>
              </a:r>
              <a:endParaRPr lang="en-US" sz="2400" dirty="0"/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3401354" y="3126740"/>
            <a:ext cx="2077466" cy="1272095"/>
            <a:chOff x="3537992" y="3259139"/>
            <a:chExt cx="1602167" cy="1139696"/>
          </a:xfrm>
        </p:grpSpPr>
        <p:cxnSp>
          <p:nvCxnSpPr>
            <p:cNvPr id="46" name="Curved Connector 45"/>
            <p:cNvCxnSpPr/>
            <p:nvPr/>
          </p:nvCxnSpPr>
          <p:spPr>
            <a:xfrm>
              <a:off x="3638686" y="3657597"/>
              <a:ext cx="1501473" cy="741238"/>
            </a:xfrm>
            <a:prstGeom prst="curvedConnector3">
              <a:avLst>
                <a:gd name="adj1" fmla="val 36467"/>
              </a:avLst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37992" y="3259139"/>
              <a:ext cx="655498" cy="413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add</a:t>
              </a:r>
              <a:endParaRPr lang="en-US" sz="2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42016" y="4068107"/>
            <a:ext cx="138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1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5284349" y="325239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Eve’s </a:t>
            </a:r>
            <a:r>
              <a:rPr lang="en-US" dirty="0" err="1" smtClean="0"/>
              <a:t>friendlist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540912" y="328826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Eve’s </a:t>
            </a:r>
            <a:r>
              <a:rPr lang="en-US" dirty="0" err="1" smtClean="0"/>
              <a:t>friendlist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57412" y="1957358"/>
            <a:ext cx="63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283816" y="2094435"/>
            <a:ext cx="55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cxnSp>
        <p:nvCxnSpPr>
          <p:cNvPr id="64" name="Straight Arrow Connector 63"/>
          <p:cNvCxnSpPr>
            <a:endCxn id="21" idx="7"/>
          </p:cNvCxnSpPr>
          <p:nvPr/>
        </p:nvCxnSpPr>
        <p:spPr>
          <a:xfrm rot="10800000" flipV="1">
            <a:off x="7051999" y="1746174"/>
            <a:ext cx="773194" cy="409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01677" y="1621326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Be-friend Eve</a:t>
            </a:r>
            <a:endParaRPr lang="en-US" dirty="0"/>
          </a:p>
        </p:txBody>
      </p:sp>
      <p:grpSp>
        <p:nvGrpSpPr>
          <p:cNvPr id="5" name="Group 42"/>
          <p:cNvGrpSpPr/>
          <p:nvPr/>
        </p:nvGrpSpPr>
        <p:grpSpPr>
          <a:xfrm>
            <a:off x="788866" y="1696971"/>
            <a:ext cx="1721821" cy="582130"/>
            <a:chOff x="975129" y="1781636"/>
            <a:chExt cx="1721821" cy="5821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975129" y="2008157"/>
              <a:ext cx="870603" cy="3556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265586" y="1781636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Be-friend Eve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85086" y="4371084"/>
            <a:ext cx="71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Site1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36034" y="4327646"/>
            <a:ext cx="713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Site2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550223"/>
            <a:ext cx="514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Slide from Walter presentation slides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[Sovran et al. SOSP’11]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63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xagonal World Map No Backgroun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Why: (1) Fault-tolerance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91" y="3985990"/>
            <a:ext cx="476359" cy="476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7" y="1957882"/>
            <a:ext cx="5497513" cy="60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3302558"/>
            <a:ext cx="35131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408449"/>
            <a:ext cx="6089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5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04"/>
    </mc:Choice>
    <mc:Fallback xmlns="">
      <p:transition spd="slow" advTm="60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4724400"/>
            <a:ext cx="8229600" cy="1608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Strongly consistent transactions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6225" y="609600"/>
            <a:ext cx="8610600" cy="83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2625" y="838199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0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5211" y="8345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08198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1556" y="8308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348567" y="1733548"/>
            <a:ext cx="2836644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(3) Strongly consistent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Arbitrary strongly consistent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Traditional methods adapted for geo-replication [2PC, </a:t>
            </a:r>
            <a:r>
              <a:rPr lang="en-US" sz="1100" dirty="0" err="1" smtClean="0">
                <a:solidFill>
                  <a:schemeClr val="tx1"/>
                </a:solidFill>
              </a:rPr>
              <a:t>Paxos</a:t>
            </a:r>
            <a:r>
              <a:rPr lang="en-US" sz="1100" dirty="0" smtClean="0">
                <a:solidFill>
                  <a:schemeClr val="tx1"/>
                </a:solidFill>
              </a:rPr>
              <a:t> in </a:t>
            </a:r>
            <a:r>
              <a:rPr lang="en-US" sz="1100" i="1" dirty="0" smtClean="0">
                <a:solidFill>
                  <a:schemeClr val="tx1"/>
                </a:solidFill>
              </a:rPr>
              <a:t>Spanner [4]</a:t>
            </a:r>
            <a:r>
              <a:rPr lang="en-US" sz="1100" dirty="0" smtClean="0">
                <a:solidFill>
                  <a:schemeClr val="tx1"/>
                </a:solidFill>
              </a:rPr>
              <a:t> and </a:t>
            </a:r>
            <a:r>
              <a:rPr lang="en-US" sz="1100" i="1" dirty="0" smtClean="0">
                <a:solidFill>
                  <a:schemeClr val="tx1"/>
                </a:solidFill>
              </a:rPr>
              <a:t>Replicated Commit [5]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Limits of latency with strongly consistent transactions [</a:t>
            </a:r>
            <a:r>
              <a:rPr lang="en-US" sz="1100" i="1" dirty="0" smtClean="0">
                <a:solidFill>
                  <a:schemeClr val="tx1"/>
                </a:solidFill>
              </a:rPr>
              <a:t>Helios [6]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 rot="16200000">
            <a:off x="3390059" y="1333501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dirty="0" smtClean="0"/>
              <a:t>Motivation: </a:t>
            </a:r>
            <a:br>
              <a:rPr lang="en-US" dirty="0" smtClean="0"/>
            </a:br>
            <a:r>
              <a:rPr lang="en-US" dirty="0" smtClean="0"/>
              <a:t>efficient strong consistency for GSDM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685800" y="3028950"/>
            <a:ext cx="7596963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3027" y="335870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0967" y="337289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2316" y="444001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9887" y="444001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5330" y="444001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3339" y="444001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367101" y="2456081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latency and consistency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19306" y="3124200"/>
            <a:ext cx="1857894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20" y="5449669"/>
            <a:ext cx="1971675" cy="13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 [OSDI’12]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2PC/PAXOS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944-4717-564B-A5A1-D73ACA442F76}" type="datetime1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0"/>
    </mc:Choice>
    <mc:Fallback xmlns="">
      <p:transition spd="slow" advTm="2824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[Corbett et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. al.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OSDI’12]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Google’s solution for multi-datacenter</a:t>
            </a:r>
            <a:r>
              <a:rPr lang="en-US" dirty="0"/>
              <a:t> </a:t>
            </a:r>
            <a:r>
              <a:rPr lang="en-US" dirty="0" smtClean="0"/>
              <a:t>replication</a:t>
            </a:r>
          </a:p>
          <a:p>
            <a:pPr lvl="1"/>
            <a:r>
              <a:rPr lang="en-US" dirty="0"/>
              <a:t>Each partition has a </a:t>
            </a:r>
            <a:r>
              <a:rPr lang="en-US" dirty="0" smtClean="0">
                <a:solidFill>
                  <a:srgbClr val="FF0000"/>
                </a:solidFill>
              </a:rPr>
              <a:t>leader</a:t>
            </a:r>
            <a:endParaRPr lang="en-US" dirty="0" smtClean="0"/>
          </a:p>
          <a:p>
            <a:pPr lvl="1"/>
            <a:r>
              <a:rPr lang="en-US" dirty="0"/>
              <a:t>Read operations are synchronized (locked) at </a:t>
            </a:r>
            <a:r>
              <a:rPr lang="en-US" dirty="0" err="1"/>
              <a:t>Paxos</a:t>
            </a:r>
            <a:r>
              <a:rPr lang="en-US" dirty="0"/>
              <a:t> Master copy</a:t>
            </a:r>
          </a:p>
          <a:p>
            <a:pPr lvl="1"/>
            <a:r>
              <a:rPr lang="en-US" dirty="0"/>
              <a:t>Writes are deferred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Commit protocol (2PC/</a:t>
            </a:r>
            <a:r>
              <a:rPr lang="en-US" dirty="0" err="1" smtClean="0"/>
              <a:t>Paxos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Two-Phase Commit </a:t>
            </a:r>
            <a:r>
              <a:rPr lang="en-US" dirty="0" smtClean="0">
                <a:solidFill>
                  <a:srgbClr val="0070C0"/>
                </a:solidFill>
              </a:rPr>
              <a:t>(2PC) </a:t>
            </a:r>
            <a:r>
              <a:rPr lang="en-US" dirty="0" smtClean="0"/>
              <a:t>across partition leaders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Paxos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replicate</a:t>
            </a:r>
            <a:r>
              <a:rPr lang="en-US" dirty="0" smtClean="0"/>
              <a:t> each step of 2PC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256208" y="4811751"/>
            <a:ext cx="4114800" cy="18669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008017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246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008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770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675808" y="4876800"/>
            <a:ext cx="4114800" cy="1801851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666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428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190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2770808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Can 17"/>
          <p:cNvSpPr/>
          <p:nvPr/>
        </p:nvSpPr>
        <p:spPr>
          <a:xfrm>
            <a:off x="1841168" y="57452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5476209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7239000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Can 22"/>
          <p:cNvSpPr/>
          <p:nvPr/>
        </p:nvSpPr>
        <p:spPr>
          <a:xfrm>
            <a:off x="6309360" y="57452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1008017" y="5079672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1856408" y="5745201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7239000" y="5059401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D519-37E0-D34A-8B7D-00D0A7055B14}" type="datetime1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78"/>
    </mc:Choice>
    <mc:Fallback xmlns="">
      <p:transition spd="slow" advTm="49978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Optimistic variant: F1 on Spanner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[Shute et al. VLDB’13]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Execution:</a:t>
            </a:r>
          </a:p>
          <a:p>
            <a:pPr lvl="1"/>
            <a:r>
              <a:rPr lang="en-US" dirty="0" smtClean="0"/>
              <a:t>Optimistic reads </a:t>
            </a:r>
          </a:p>
          <a:p>
            <a:pPr lvl="1"/>
            <a:r>
              <a:rPr lang="en-US" dirty="0" smtClean="0"/>
              <a:t>Deferred writes</a:t>
            </a:r>
          </a:p>
          <a:p>
            <a:pPr lvl="1"/>
            <a:r>
              <a:rPr lang="en-US" dirty="0" smtClean="0"/>
              <a:t>At commit: </a:t>
            </a:r>
          </a:p>
          <a:p>
            <a:pPr lvl="2"/>
            <a:r>
              <a:rPr lang="en-US" dirty="0" smtClean="0"/>
              <a:t>Validate reads (using timestamps) </a:t>
            </a:r>
          </a:p>
          <a:p>
            <a:pPr lvl="2"/>
            <a:r>
              <a:rPr lang="en-US" dirty="0" smtClean="0"/>
              <a:t>Obtain read and write locks at the master</a:t>
            </a:r>
          </a:p>
          <a:p>
            <a:pPr lvl="2"/>
            <a:r>
              <a:rPr lang="en-US" dirty="0" smtClean="0"/>
              <a:t>Spanner commit: 2PC/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F0E1-0F34-BE43-B886-FAF15929EE17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550" y="1399206"/>
            <a:ext cx="490850" cy="783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latency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9089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0574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1054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912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75571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50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7056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1143000" y="36136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7557104" y="36136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1403866"/>
            <a:ext cx="1524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1219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requests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174227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5200" y="1557605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2PC message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38800" y="2080676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5200" y="189601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Paxos</a:t>
            </a:r>
            <a:r>
              <a:rPr lang="en-US" sz="1600" dirty="0" smtClean="0"/>
              <a:t> message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752600" y="2089666"/>
            <a:ext cx="914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6" idx="1"/>
          </p:cNvCxnSpPr>
          <p:nvPr/>
        </p:nvCxnSpPr>
        <p:spPr>
          <a:xfrm>
            <a:off x="2667000" y="2089666"/>
            <a:ext cx="5347304" cy="15128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2057400" y="46042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an 43"/>
          <p:cNvSpPr/>
          <p:nvPr/>
        </p:nvSpPr>
        <p:spPr>
          <a:xfrm>
            <a:off x="1066800" y="3537466"/>
            <a:ext cx="1066800" cy="838200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endCxn id="43" idx="1"/>
          </p:cNvCxnSpPr>
          <p:nvPr/>
        </p:nvCxnSpPr>
        <p:spPr>
          <a:xfrm flipH="1">
            <a:off x="2514600" y="2089666"/>
            <a:ext cx="152400" cy="2514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6" idx="2"/>
          </p:cNvCxnSpPr>
          <p:nvPr/>
        </p:nvCxnSpPr>
        <p:spPr>
          <a:xfrm>
            <a:off x="2667000" y="2000392"/>
            <a:ext cx="4890104" cy="1945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90800" y="1937266"/>
            <a:ext cx="76200" cy="2667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4" idx="1"/>
          </p:cNvCxnSpPr>
          <p:nvPr/>
        </p:nvCxnSpPr>
        <p:spPr>
          <a:xfrm flipH="1">
            <a:off x="1600200" y="1937266"/>
            <a:ext cx="1066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09800" y="3766066"/>
            <a:ext cx="35814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4"/>
            <a:endCxn id="26" idx="2"/>
          </p:cNvCxnSpPr>
          <p:nvPr/>
        </p:nvCxnSpPr>
        <p:spPr>
          <a:xfrm>
            <a:off x="3823304" y="3945415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71800" y="4947166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4" idx="4"/>
          </p:cNvCxnSpPr>
          <p:nvPr/>
        </p:nvCxnSpPr>
        <p:spPr>
          <a:xfrm flipH="1" flipV="1">
            <a:off x="2133600" y="3956566"/>
            <a:ext cx="5423504" cy="190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3" idx="2"/>
            <a:endCxn id="44" idx="3"/>
          </p:cNvCxnSpPr>
          <p:nvPr/>
        </p:nvCxnSpPr>
        <p:spPr>
          <a:xfrm flipH="1" flipV="1">
            <a:off x="1600200" y="4375666"/>
            <a:ext cx="45720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09800" y="3918466"/>
            <a:ext cx="35814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823304" y="4097815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971800" y="5099566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905000" y="4375666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133600" y="4097815"/>
            <a:ext cx="5423504" cy="49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6172200"/>
            <a:ext cx="1371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82634" y="6172200"/>
            <a:ext cx="141296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Send prepare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8554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Replicate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580708" y="6172200"/>
            <a:ext cx="1515291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 prepare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842964" y="6172200"/>
            <a:ext cx="122483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394510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Replicate (2)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482634" y="2000392"/>
            <a:ext cx="968840" cy="1537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4A27-D68E-BC44-9AB1-8EEDC57A9E85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8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46"/>
    </mc:Choice>
    <mc:Fallback xmlns="">
      <p:transition spd="slow" advTm="196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multi-datacenter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Spanner: </a:t>
            </a:r>
            <a:r>
              <a:rPr lang="en-US" dirty="0"/>
              <a:t>A</a:t>
            </a:r>
            <a:r>
              <a:rPr lang="en-US" dirty="0" smtClean="0"/>
              <a:t>n effective approach for multi-datacenter operations</a:t>
            </a:r>
          </a:p>
          <a:p>
            <a:pPr lvl="1"/>
            <a:r>
              <a:rPr lang="en-US" dirty="0" smtClean="0"/>
              <a:t>(Acceptable) throughput? </a:t>
            </a:r>
          </a:p>
          <a:p>
            <a:pPr lvl="1"/>
            <a:r>
              <a:rPr lang="en-US" dirty="0" smtClean="0"/>
              <a:t>Fault-tolerance</a:t>
            </a:r>
          </a:p>
          <a:p>
            <a:pPr lvl="1"/>
            <a:r>
              <a:rPr lang="en-US" dirty="0" smtClean="0"/>
              <a:t>Transactional consistency: multi-objects + replication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 challenge with geo-replication: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Wide-area communication delays </a:t>
            </a:r>
            <a:r>
              <a:rPr lang="en-US" dirty="0" smtClean="0">
                <a:solidFill>
                  <a:srgbClr val="0070C0"/>
                </a:solidFill>
                <a:sym typeface="Wingdings"/>
              </a:rPr>
              <a:t> adversely impacts latency budgets for interactive transactions (e.g., mobile E-commerce)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 Engineered solutions (leverage datacenter proximity)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FAEC-B5D7-B94F-9D3A-C2E55AE9FC34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8"/>
    </mc:Choice>
    <mc:Fallback xmlns="">
      <p:transition spd="slow" advTm="3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Commit </a:t>
            </a:r>
            <a:r>
              <a:rPr lang="en-US" sz="2000" dirty="0" smtClean="0"/>
              <a:t>[Mahmoud et al. VLDB’13]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PAXOS/2PC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F861-270C-8C47-A3A7-795F22EFF07C}" type="datetime1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latency awareness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Inter-datacenter latency is much higher than intra-datacenter latency</a:t>
            </a:r>
          </a:p>
          <a:p>
            <a:pPr lvl="1"/>
            <a:r>
              <a:rPr lang="en-US" dirty="0" smtClean="0"/>
              <a:t>Intra-datacenter latency: ~ 1-2 milliseconds</a:t>
            </a:r>
          </a:p>
          <a:p>
            <a:pPr lvl="1"/>
            <a:r>
              <a:rPr lang="en-US" dirty="0" smtClean="0"/>
              <a:t>Inter-datacenter latency: 10s to 100s milliseconds</a:t>
            </a:r>
          </a:p>
          <a:p>
            <a:pPr>
              <a:buFont typeface="Wingdings" charset="0"/>
              <a:buChar char="è"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Minimize cross-datacenter communication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Replicated Commit </a:t>
            </a:r>
            <a:r>
              <a:rPr lang="en-US" sz="2000" dirty="0" smtClean="0">
                <a:solidFill>
                  <a:schemeClr val="accent1"/>
                </a:solidFill>
              </a:rPr>
              <a:t>[VLDB’13: UCSB]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Majority voting </a:t>
            </a:r>
            <a:r>
              <a:rPr lang="en-US" dirty="0" smtClean="0"/>
              <a:t>algorithm for the geo-replication framework</a:t>
            </a:r>
          </a:p>
          <a:p>
            <a:pPr lvl="1"/>
            <a:r>
              <a:rPr lang="en-US" dirty="0" smtClean="0"/>
              <a:t>Metaphor: “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atacenter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s a computer” </a:t>
            </a:r>
            <a:r>
              <a:rPr lang="en-US" dirty="0" smtClean="0"/>
              <a:t>paradigm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E63-182F-FC40-AECA-3EE5B6439C15}" type="datetime1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4"/>
    </mc:Choice>
    <mc:Fallback xmlns="">
      <p:transition spd="slow" advTm="34304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execution:</a:t>
            </a:r>
          </a:p>
          <a:p>
            <a:pPr lvl="1"/>
            <a:r>
              <a:rPr lang="en-US" dirty="0" smtClean="0"/>
              <a:t>Read operations synchronized (locking) at majority data-centers.</a:t>
            </a:r>
          </a:p>
          <a:p>
            <a:pPr lvl="1"/>
            <a:r>
              <a:rPr lang="en-US" dirty="0" smtClean="0"/>
              <a:t>Write operations deferred until commit.</a:t>
            </a:r>
          </a:p>
          <a:p>
            <a:pPr lvl="1"/>
            <a:r>
              <a:rPr lang="en-US" dirty="0" smtClean="0"/>
              <a:t>At commit:</a:t>
            </a:r>
          </a:p>
          <a:p>
            <a:pPr lvl="2"/>
            <a:r>
              <a:rPr lang="en-US" dirty="0" smtClean="0"/>
              <a:t>User application initiates a </a:t>
            </a:r>
            <a:r>
              <a:rPr lang="en-US" dirty="0" err="1" smtClean="0"/>
              <a:t>Paxos</a:t>
            </a:r>
            <a:r>
              <a:rPr lang="en-US" dirty="0" smtClean="0"/>
              <a:t> protocol </a:t>
            </a:r>
          </a:p>
          <a:p>
            <a:pPr lvl="2"/>
            <a:r>
              <a:rPr lang="en-US" dirty="0" smtClean="0"/>
              <a:t>One of the shards at each data-center acts as a 2PC coordinator</a:t>
            </a:r>
          </a:p>
          <a:p>
            <a:pPr lvl="2"/>
            <a:r>
              <a:rPr lang="en-US" dirty="0" smtClean="0"/>
              <a:t>2PC within each datacenter (prepare phase of 2PC is the voting phase of </a:t>
            </a:r>
            <a:r>
              <a:rPr lang="en-US" dirty="0" err="1" smtClean="0"/>
              <a:t>Paxos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Commit phase of 2PC is integrated with the accept phase of </a:t>
            </a:r>
            <a:r>
              <a:rPr lang="en-US" dirty="0" err="1" smtClean="0"/>
              <a:t>Paxos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0D9F-3C9B-8B46-9D03-392655A9CA54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xagonal World Map No Backgroun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Why: (2) Proximity to users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150" y="3455034"/>
            <a:ext cx="175603" cy="280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0" y="3455034"/>
            <a:ext cx="175603" cy="280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116" y="5018064"/>
            <a:ext cx="175603" cy="280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566" y="5018064"/>
            <a:ext cx="175603" cy="280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416" y="4267198"/>
            <a:ext cx="175603" cy="280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866" y="4267198"/>
            <a:ext cx="175603" cy="280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1778" y="3759500"/>
            <a:ext cx="175603" cy="280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228" y="3759500"/>
            <a:ext cx="175603" cy="280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978" y="4101606"/>
            <a:ext cx="175603" cy="280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428" y="4101606"/>
            <a:ext cx="175603" cy="280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5054" y="5447826"/>
            <a:ext cx="175603" cy="280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504" y="5447826"/>
            <a:ext cx="175603" cy="280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403" y="3083967"/>
            <a:ext cx="175603" cy="280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53" y="3083967"/>
            <a:ext cx="175603" cy="28021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219200" y="3735252"/>
            <a:ext cx="1466519" cy="249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RTT: 100ms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754984" y="3976970"/>
            <a:ext cx="3926544" cy="27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RTT: 200-300ms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98"/>
    </mc:Choice>
    <mc:Fallback xmlns="">
      <p:transition spd="slow" advTm="55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4250" y="1432416"/>
            <a:ext cx="490850" cy="783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Commit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[Mahmoud et al. VLDB’13]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72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35814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9089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057400" y="44958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1054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912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Can 25"/>
          <p:cNvSpPr/>
          <p:nvPr/>
        </p:nvSpPr>
        <p:spPr>
          <a:xfrm>
            <a:off x="75571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50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7056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1403866"/>
            <a:ext cx="1524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1219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requests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174227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5200" y="1557605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Voting messages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38800" y="2080676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5200" y="189601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Locking messages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752600" y="2089666"/>
            <a:ext cx="914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19400" y="2133600"/>
            <a:ext cx="4724400" cy="15128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6172200"/>
            <a:ext cx="1371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82634" y="6172200"/>
            <a:ext cx="141296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Voting request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8554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Locks 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580708" y="6172200"/>
            <a:ext cx="1515291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Voting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332268" y="6172200"/>
            <a:ext cx="122483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(0)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endCxn id="7" idx="1"/>
          </p:cNvCxnSpPr>
          <p:nvPr/>
        </p:nvCxnSpPr>
        <p:spPr>
          <a:xfrm flipH="1">
            <a:off x="1600200" y="2103286"/>
            <a:ext cx="1055914" cy="1478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43200" y="2103286"/>
            <a:ext cx="3048000" cy="1630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2" idx="2"/>
          </p:cNvCxnSpPr>
          <p:nvPr/>
        </p:nvCxnSpPr>
        <p:spPr>
          <a:xfrm>
            <a:off x="2057400" y="3924300"/>
            <a:ext cx="851504" cy="2111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3" idx="2"/>
          </p:cNvCxnSpPr>
          <p:nvPr/>
        </p:nvCxnSpPr>
        <p:spPr>
          <a:xfrm>
            <a:off x="1600200" y="4256642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3"/>
            <a:endCxn id="23" idx="4"/>
          </p:cNvCxnSpPr>
          <p:nvPr/>
        </p:nvCxnSpPr>
        <p:spPr>
          <a:xfrm flipH="1">
            <a:off x="2971800" y="4288315"/>
            <a:ext cx="394304" cy="5503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248400" y="4256642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6" idx="2"/>
          </p:cNvCxnSpPr>
          <p:nvPr/>
        </p:nvCxnSpPr>
        <p:spPr>
          <a:xfrm flipV="1">
            <a:off x="6705600" y="3945415"/>
            <a:ext cx="851504" cy="89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4"/>
          </p:cNvCxnSpPr>
          <p:nvPr/>
        </p:nvCxnSpPr>
        <p:spPr>
          <a:xfrm flipV="1">
            <a:off x="7620000" y="4288315"/>
            <a:ext cx="454382" cy="65885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5" idx="2"/>
          </p:cNvCxnSpPr>
          <p:nvPr/>
        </p:nvCxnSpPr>
        <p:spPr>
          <a:xfrm flipH="1" flipV="1">
            <a:off x="2667000" y="2089666"/>
            <a:ext cx="3124200" cy="1855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7400" y="2103286"/>
            <a:ext cx="685800" cy="1554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371600" y="2089666"/>
            <a:ext cx="1295400" cy="1512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7000" y="2089666"/>
            <a:ext cx="3276600" cy="1512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D01F-2486-6643-AD80-B72A88926066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057400" y="4057157"/>
            <a:ext cx="851504" cy="2111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600200" y="4389499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971800" y="4421172"/>
            <a:ext cx="394304" cy="5503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48400" y="4389499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05600" y="4078272"/>
            <a:ext cx="851504" cy="89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620000" y="4421172"/>
            <a:ext cx="454382" cy="65885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68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58"/>
    </mc:Choice>
    <mc:Fallback xmlns="">
      <p:transition spd="slow" advTm="120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depends on the network topology</a:t>
            </a:r>
          </a:p>
          <a:p>
            <a:endParaRPr lang="en-US" dirty="0" smtClean="0"/>
          </a:p>
          <a:p>
            <a:r>
              <a:rPr lang="en-US" dirty="0" smtClean="0"/>
              <a:t>Read phase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Replicated commit: </a:t>
            </a:r>
            <a:r>
              <a:rPr lang="en-US" dirty="0" smtClean="0"/>
              <a:t>majority (subject to stragglers)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Spanner:</a:t>
            </a:r>
            <a:r>
              <a:rPr lang="en-US" dirty="0" smtClean="0"/>
              <a:t> read from the leader</a:t>
            </a:r>
          </a:p>
          <a:p>
            <a:endParaRPr lang="en-US" dirty="0" smtClean="0"/>
          </a:p>
          <a:p>
            <a:r>
              <a:rPr lang="en-US" dirty="0" smtClean="0"/>
              <a:t>Commit phase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Replicated commit: </a:t>
            </a:r>
            <a:r>
              <a:rPr lang="en-US" dirty="0" smtClean="0"/>
              <a:t>1 round to majority (2)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Spanner:</a:t>
            </a:r>
            <a:r>
              <a:rPr lang="en-US" dirty="0" smtClean="0"/>
              <a:t> 1 round to leaders (2) + majority round from leaders (4)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707C-CE06-1949-B0F6-48D22E831BDF}" type="datetime1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781800" y="2743200"/>
            <a:ext cx="484632" cy="914400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772400" y="3962400"/>
            <a:ext cx="484632" cy="97840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1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9"/>
    </mc:Choice>
    <mc:Fallback xmlns="">
      <p:transition spd="slow" advTm="4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Request-Response Paradigm </a:t>
            </a:r>
            <a:r>
              <a:rPr lang="en-US" dirty="0" smtClean="0">
                <a:sym typeface="Wingdings"/>
              </a:rPr>
              <a:t> RTT Barrier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79CD-416C-9040-8EAF-0768AA223E60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-173773" y="3444219"/>
            <a:ext cx="4801035" cy="347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18875" y="3474854"/>
            <a:ext cx="4801035" cy="347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565681" y="2835396"/>
            <a:ext cx="5740823" cy="914400"/>
            <a:chOff x="1565681" y="2835396"/>
            <a:chExt cx="5740823" cy="914400"/>
          </a:xfrm>
        </p:grpSpPr>
        <p:sp>
          <p:nvSpPr>
            <p:cNvPr id="9" name="Oval 8"/>
            <p:cNvSpPr/>
            <p:nvPr/>
          </p:nvSpPr>
          <p:spPr>
            <a:xfrm>
              <a:off x="2000596" y="3061530"/>
              <a:ext cx="452298" cy="45227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>
                  <a:alpha val="54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293244" y="3061530"/>
              <a:ext cx="452298" cy="448116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65681" y="2835396"/>
              <a:ext cx="5740823" cy="914400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9440" y="5927559"/>
            <a:ext cx="6795857" cy="606326"/>
            <a:chOff x="939440" y="5927559"/>
            <a:chExt cx="6795857" cy="606326"/>
          </a:xfrm>
        </p:grpSpPr>
        <p:sp>
          <p:nvSpPr>
            <p:cNvPr id="12" name="TextBox 11"/>
            <p:cNvSpPr txBox="1"/>
            <p:nvPr/>
          </p:nvSpPr>
          <p:spPr>
            <a:xfrm>
              <a:off x="939440" y="5949109"/>
              <a:ext cx="254428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Datacenter A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2088" y="5927559"/>
              <a:ext cx="25032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Datacenter B</a:t>
              </a:r>
              <a:endParaRPr lang="en-US" sz="3200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7F5C-8B36-B849-89DB-0726BFBC3D8D}" type="datetime1">
              <a:rPr lang="en-US" smtClean="0"/>
              <a:t>7/1/2016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6200000" flipH="1">
            <a:off x="1885462" y="1433017"/>
            <a:ext cx="682566" cy="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18875" y="3474854"/>
            <a:ext cx="4801035" cy="34793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000596" y="1774300"/>
            <a:ext cx="452298" cy="452271"/>
          </a:xfrm>
          <a:prstGeom prst="ellipse">
            <a:avLst/>
          </a:prstGeom>
          <a:solidFill>
            <a:srgbClr val="FF6600"/>
          </a:solidFill>
          <a:ln>
            <a:solidFill>
              <a:srgbClr val="FF6600">
                <a:alpha val="5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93244" y="3057375"/>
            <a:ext cx="452298" cy="452271"/>
          </a:xfrm>
          <a:prstGeom prst="ellipse">
            <a:avLst/>
          </a:prstGeom>
          <a:solidFill>
            <a:srgbClr val="FF660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9440" y="5949109"/>
            <a:ext cx="25442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Datacenter A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32088" y="5927559"/>
            <a:ext cx="2503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Datacenter B</a:t>
            </a:r>
            <a:endParaRPr lang="en-US" sz="3200" dirty="0"/>
          </a:p>
        </p:txBody>
      </p: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>
            <a:off x="2452894" y="2000436"/>
            <a:ext cx="3840350" cy="1283075"/>
          </a:xfrm>
          <a:prstGeom prst="line">
            <a:avLst/>
          </a:prstGeom>
          <a:ln w="635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644012" y="5296796"/>
            <a:ext cx="1178698" cy="13231"/>
          </a:xfrm>
          <a:prstGeom prst="line">
            <a:avLst/>
          </a:prstGeom>
          <a:ln w="1016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96432" y="4240235"/>
            <a:ext cx="452298" cy="452271"/>
          </a:xfrm>
          <a:prstGeom prst="ellipse">
            <a:avLst/>
          </a:prstGeom>
          <a:solidFill>
            <a:srgbClr val="FF6600"/>
          </a:solidFill>
          <a:ln>
            <a:solidFill>
              <a:srgbClr val="FF6600">
                <a:alpha val="54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0" idx="2"/>
            <a:endCxn id="22" idx="6"/>
          </p:cNvCxnSpPr>
          <p:nvPr/>
        </p:nvCxnSpPr>
        <p:spPr>
          <a:xfrm rot="10800000" flipV="1">
            <a:off x="2448730" y="3283511"/>
            <a:ext cx="3844514" cy="1182860"/>
          </a:xfrm>
          <a:prstGeom prst="line">
            <a:avLst/>
          </a:prstGeom>
          <a:ln w="635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triped Right Arrow 26"/>
          <p:cNvSpPr/>
          <p:nvPr/>
        </p:nvSpPr>
        <p:spPr>
          <a:xfrm rot="5400000">
            <a:off x="908885" y="2991087"/>
            <a:ext cx="2013664" cy="484632"/>
          </a:xfrm>
          <a:prstGeom prst="stripedRigh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2970401"/>
            <a:ext cx="15824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Latency</a:t>
            </a:r>
            <a:endParaRPr lang="en-US" sz="32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9B97-96E2-934E-BA43-567F10472CC2}" type="datetime1">
              <a:rPr lang="en-US" smtClean="0"/>
              <a:t>7/1/2016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</a:t>
            </a:r>
            <a:r>
              <a:rPr lang="en-US" dirty="0" err="1" smtClean="0"/>
              <a:t>LogGING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Nawab</a:t>
            </a:r>
            <a:r>
              <a:rPr lang="en-US" sz="2400" dirty="0" smtClean="0"/>
              <a:t> et al. CIDR’13]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D9F1-CE55-0347-93C8-C558A3FC51E3}" type="datetime1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Event Log Propagation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 Futures [CIDR’13]</a:t>
            </a:r>
          </a:p>
          <a:p>
            <a:pPr lvl="1"/>
            <a:r>
              <a:rPr lang="en-US" dirty="0"/>
              <a:t>Leverages event logs and log propagation that ensures </a:t>
            </a:r>
            <a:r>
              <a:rPr lang="en-US" dirty="0">
                <a:solidFill>
                  <a:srgbClr val="FF0000"/>
                </a:solidFill>
              </a:rPr>
              <a:t>causality [FiMi82,Wuu84,Liskov86,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Decouples </a:t>
            </a:r>
            <a:r>
              <a:rPr lang="en-US" dirty="0" smtClean="0">
                <a:solidFill>
                  <a:srgbClr val="0070C0"/>
                </a:solidFill>
              </a:rPr>
              <a:t>consistency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fault-tolerance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Protocols to ensure consistency only</a:t>
            </a:r>
          </a:p>
          <a:p>
            <a:pPr lvl="1"/>
            <a:r>
              <a:rPr lang="en-US" dirty="0" smtClean="0"/>
              <a:t>Augment with fault-tolerance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C790-D423-3F4C-9BA1-EBDC16D49CD2}" type="datetime1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7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9"/>
    </mc:Choice>
    <mc:Fallback xmlns="">
      <p:transition spd="slow" advTm="53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Futures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Nawab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et al. CIDR’13]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41148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" y="60960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783" y="5702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4114800"/>
            <a:ext cx="1447800" cy="195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00400" y="4114800"/>
            <a:ext cx="121920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95800" y="4096601"/>
            <a:ext cx="1447800" cy="195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43600" y="4096601"/>
            <a:ext cx="121920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6060" y="1819870"/>
            <a:ext cx="781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case: Ping ponging log propagations</a:t>
            </a:r>
          </a:p>
          <a:p>
            <a:r>
              <a:rPr lang="en-US" dirty="0" smtClean="0"/>
              <a:t>Commit rule: (1) wait until next log is received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detect conflicts with coming log. </a:t>
            </a:r>
          </a:p>
        </p:txBody>
      </p:sp>
      <p:sp>
        <p:nvSpPr>
          <p:cNvPr id="3" name="Oval 2"/>
          <p:cNvSpPr/>
          <p:nvPr/>
        </p:nvSpPr>
        <p:spPr>
          <a:xfrm>
            <a:off x="2845252" y="3827417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9763" y="3997234"/>
            <a:ext cx="799011" cy="3933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5337" y="5984595"/>
            <a:ext cx="2488467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96204" y="5971532"/>
            <a:ext cx="2571196" cy="17491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39404" y="5973339"/>
            <a:ext cx="2571196" cy="1749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3804" y="4390600"/>
            <a:ext cx="1351996" cy="86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Latency less than RTT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3AB-D7A4-1145-ACD2-71777C0338A4}" type="datetime1">
              <a:rPr lang="en-US" smtClean="0"/>
              <a:t>7/1/2016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68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8"/>
    </mc:Choice>
    <mc:Fallback xmlns="">
      <p:transition spd="slow" advTm="130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48" grpId="0" animBg="1"/>
      <p:bldP spid="50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Arbitrary Propagation Rates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41148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" y="60960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783" y="5702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99570" y="4127080"/>
            <a:ext cx="290103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6060" y="1447800"/>
            <a:ext cx="781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case: Continuous log propagations</a:t>
            </a:r>
          </a:p>
          <a:p>
            <a:r>
              <a:rPr lang="en-US" dirty="0" smtClean="0"/>
              <a:t>Commit rule: (1) wait until </a:t>
            </a:r>
            <a:r>
              <a:rPr lang="en-US" dirty="0" smtClean="0">
                <a:solidFill>
                  <a:srgbClr val="FF0000"/>
                </a:solidFill>
              </a:rPr>
              <a:t>previous log transmission is acknowledged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detect conflicts with coming log</a:t>
            </a:r>
          </a:p>
        </p:txBody>
      </p:sp>
      <p:sp>
        <p:nvSpPr>
          <p:cNvPr id="3" name="Oval 2"/>
          <p:cNvSpPr/>
          <p:nvPr/>
        </p:nvSpPr>
        <p:spPr>
          <a:xfrm>
            <a:off x="2133600" y="3611879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4429" y="4205891"/>
            <a:ext cx="799011" cy="3933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5337" y="5984595"/>
            <a:ext cx="4020090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896304" y="4127080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313618" y="4138748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765766" y="4127080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99570" y="4145280"/>
            <a:ext cx="2901030" cy="1957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800600" y="4138748"/>
            <a:ext cx="2869462" cy="1922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08CE-222A-CF4B-B2F8-BAF6792ABD93}" type="datetime1">
              <a:rPr lang="en-US" smtClean="0"/>
              <a:t>7/1/2016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Databases in the Cloud, TU Munich</a:t>
            </a: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05600" y="3657600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2"/>
    </mc:Choice>
    <mc:Fallback xmlns="">
      <p:transition spd="slow" advTm="7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26" grpId="0" animBg="1"/>
      <p:bldP spid="2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[Nawab et al. SIGMOD’15]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819400"/>
            <a:ext cx="8229600" cy="1685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8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17600" dirty="0" smtClean="0">
                <a:solidFill>
                  <a:schemeClr val="bg2">
                    <a:lumMod val="50000"/>
                  </a:schemeClr>
                </a:solidFill>
              </a:rPr>
              <a:t>Is there a </a:t>
            </a:r>
            <a:r>
              <a:rPr lang="en-US" sz="17600" b="1" dirty="0" smtClean="0">
                <a:solidFill>
                  <a:schemeClr val="tx1"/>
                </a:solidFill>
              </a:rPr>
              <a:t>lower-bound</a:t>
            </a:r>
          </a:p>
          <a:p>
            <a:pPr algn="just"/>
            <a:r>
              <a:rPr lang="en-US" sz="16000" b="1" dirty="0">
                <a:solidFill>
                  <a:schemeClr val="bg1"/>
                </a:solidFill>
              </a:rPr>
              <a:t> </a:t>
            </a:r>
            <a:r>
              <a:rPr lang="en-US" sz="16000" b="1" dirty="0" smtClean="0">
                <a:solidFill>
                  <a:schemeClr val="bg1"/>
                </a:solidFill>
              </a:rPr>
              <a:t>   </a:t>
            </a:r>
            <a:r>
              <a:rPr lang="en-US" sz="16000" dirty="0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16000" dirty="0" smtClean="0">
                <a:solidFill>
                  <a:schemeClr val="tx1"/>
                </a:solidFill>
              </a:rPr>
              <a:t> </a:t>
            </a:r>
            <a:r>
              <a:rPr lang="en-US" sz="16000" dirty="0" smtClean="0">
                <a:solidFill>
                  <a:srgbClr val="FFC000"/>
                </a:solidFill>
              </a:rPr>
              <a:t>transaction latency</a:t>
            </a:r>
            <a:r>
              <a:rPr lang="en-US" sz="192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264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"/>
    </mc:Choice>
    <mc:Fallback xmlns="">
      <p:transition spd="slow" advTm="61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xagonal World Map No Backgroun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 3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Why: (3) Datacenter diversity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3150" y="3455034"/>
            <a:ext cx="175603" cy="2802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0" y="3455034"/>
            <a:ext cx="175603" cy="2802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116" y="5018064"/>
            <a:ext cx="175603" cy="2802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566" y="5018064"/>
            <a:ext cx="175603" cy="2802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8416" y="4267198"/>
            <a:ext cx="175603" cy="2802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7866" y="4267198"/>
            <a:ext cx="175603" cy="280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1778" y="3759500"/>
            <a:ext cx="175603" cy="280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1228" y="3759500"/>
            <a:ext cx="175603" cy="2802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978" y="4101606"/>
            <a:ext cx="175603" cy="280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428" y="4101606"/>
            <a:ext cx="175603" cy="2802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5054" y="5447826"/>
            <a:ext cx="175603" cy="2802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4504" y="5447826"/>
            <a:ext cx="175603" cy="280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403" y="3083967"/>
            <a:ext cx="175603" cy="280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53" y="3083967"/>
            <a:ext cx="175603" cy="280218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352840" y="4381824"/>
            <a:ext cx="1466519" cy="613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effective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429000" y="2738491"/>
            <a:ext cx="1800059" cy="613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 regulations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904978" y="3303491"/>
            <a:ext cx="1466519" cy="613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 variation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30"/>
    </mc:Choice>
    <mc:Fallback xmlns="">
      <p:transition spd="slow" advTm="80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29683" y="5105400"/>
            <a:ext cx="2133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California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Cloud 30"/>
          <p:cNvSpPr/>
          <p:nvPr/>
        </p:nvSpPr>
        <p:spPr>
          <a:xfrm>
            <a:off x="529683" y="2019300"/>
            <a:ext cx="2133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Oregon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Cloud 31"/>
          <p:cNvSpPr/>
          <p:nvPr/>
        </p:nvSpPr>
        <p:spPr>
          <a:xfrm>
            <a:off x="6096000" y="3690124"/>
            <a:ext cx="21336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Virginia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>
            <a:stCxn id="31" idx="1"/>
            <a:endCxn id="2" idx="3"/>
          </p:cNvCxnSpPr>
          <p:nvPr/>
        </p:nvCxnSpPr>
        <p:spPr>
          <a:xfrm>
            <a:off x="1596483" y="3617796"/>
            <a:ext cx="0" cy="15790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0"/>
          </p:cNvCxnSpPr>
          <p:nvPr/>
        </p:nvCxnSpPr>
        <p:spPr>
          <a:xfrm>
            <a:off x="2661505" y="2819400"/>
            <a:ext cx="3739295" cy="11049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" idx="0"/>
          </p:cNvCxnSpPr>
          <p:nvPr/>
        </p:nvCxnSpPr>
        <p:spPr>
          <a:xfrm flipV="1">
            <a:off x="2661505" y="5029200"/>
            <a:ext cx="3739295" cy="876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90165" y="2619345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90 </a:t>
            </a:r>
            <a:r>
              <a:rPr lang="en-US" sz="2000" dirty="0" err="1" smtClean="0"/>
              <a:t>ms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018832" y="565791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100 </a:t>
            </a:r>
            <a:r>
              <a:rPr lang="en-US" sz="2000" dirty="0" err="1" smtClean="0"/>
              <a:t>ms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57561" y="4207289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 </a:t>
            </a:r>
            <a:r>
              <a:rPr lang="en-US" sz="2000" dirty="0" err="1" smtClean="0"/>
              <a:t>ms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1371600" y="609600"/>
            <a:ext cx="6324600" cy="7620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Latency for </a:t>
            </a:r>
            <a:r>
              <a:rPr lang="en-US" sz="2800" b="1" dirty="0" smtClean="0">
                <a:solidFill>
                  <a:srgbClr val="FFC000"/>
                </a:solidFill>
              </a:rPr>
              <a:t>correctness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48884" y="2932249"/>
            <a:ext cx="790808" cy="64915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05500" y="4405267"/>
            <a:ext cx="805676" cy="70013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39691" y="3062302"/>
            <a:ext cx="889309" cy="438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30ms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43471" y="4536258"/>
            <a:ext cx="889309" cy="438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50ms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26269" y="5357887"/>
            <a:ext cx="805676" cy="7001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1945" y="5488878"/>
            <a:ext cx="889309" cy="4381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40ms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1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56"/>
    </mc:Choice>
    <mc:Fallback xmlns="">
      <p:transition spd="slow" advTm="34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3951" y="1981200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63951" y="3962400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546" y="16272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9192" y="36084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2781300" y="1790700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24500" y="1752600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009900" y="2077804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171545" y="2115904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3951" y="3733800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affect outcome of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15242" y="3714572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 be affected by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771900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8200" y="3752672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28574" y="4217623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20" name="Flowchart: Predefined Process 19"/>
          <p:cNvSpPr/>
          <p:nvPr/>
        </p:nvSpPr>
        <p:spPr>
          <a:xfrm>
            <a:off x="493875" y="5638800"/>
            <a:ext cx="8001000" cy="1066800"/>
          </a:xfrm>
          <a:prstGeom prst="flowChartPredefinedProcess">
            <a:avLst/>
          </a:prstGeom>
          <a:solidFill>
            <a:srgbClr val="9F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latency of A + Commit latency of B must be greater than or equal the Round-Trip Time between them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6925" y="789057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requests to 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0125" y="834620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commits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391" y="1799409"/>
            <a:ext cx="2238851" cy="278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latency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62836" y="3823202"/>
            <a:ext cx="2238851" cy="278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T2 latency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7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4"/>
    </mc:Choice>
    <mc:Fallback xmlns="">
      <p:transition spd="slow" advTm="1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3" grpId="0" animBg="1"/>
      <p:bldP spid="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134359" y="1638925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34359" y="3261211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8954" y="128498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90726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2851708" y="1448425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94908" y="1410325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241953" y="1773629"/>
            <a:ext cx="2343697" cy="14875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98982" y="3440668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46799" y="1457134"/>
            <a:ext cx="2238851" cy="278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latency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3244" y="3122013"/>
            <a:ext cx="2238851" cy="278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T2 latency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233244" y="1735529"/>
            <a:ext cx="2428619" cy="152568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09039" y="4610725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09039" y="6233011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3634" y="425678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684280" y="587906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29" name="Oval 28"/>
          <p:cNvSpPr/>
          <p:nvPr/>
        </p:nvSpPr>
        <p:spPr>
          <a:xfrm>
            <a:off x="3804208" y="4420225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46672" y="4382125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9" idx="5"/>
          </p:cNvCxnSpPr>
          <p:nvPr/>
        </p:nvCxnSpPr>
        <p:spPr>
          <a:xfrm>
            <a:off x="4194453" y="4745429"/>
            <a:ext cx="2343697" cy="14875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73662" y="6412468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261408" y="4428934"/>
            <a:ext cx="609600" cy="278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37408" y="6093813"/>
            <a:ext cx="3657600" cy="278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T2 latency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endCxn id="30" idx="3"/>
          </p:cNvCxnSpPr>
          <p:nvPr/>
        </p:nvCxnSpPr>
        <p:spPr>
          <a:xfrm flipV="1">
            <a:off x="2585008" y="4707329"/>
            <a:ext cx="2428619" cy="152568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The lower-bound is a trade-off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69"/>
    </mc:Choice>
    <mc:Fallback xmlns="">
      <p:transition spd="slow" advTm="35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2" grpId="0"/>
      <p:bldP spid="33" grpId="0" animBg="1"/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Latency(A) + Latency(B) &gt; RTT(A,B)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5181600"/>
            <a:ext cx="7543800" cy="1295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Minimize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sum of latencies)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Subject to 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1) Latency(A) + Latency (B) &gt; RTT(A,B), for all A,B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</a:t>
            </a:r>
            <a:r>
              <a:rPr lang="en-US" dirty="0" smtClean="0">
                <a:solidFill>
                  <a:schemeClr val="tx1"/>
                </a:solidFill>
              </a:rPr>
              <a:t>   (</a:t>
            </a:r>
            <a:r>
              <a:rPr lang="en-US" dirty="0">
                <a:solidFill>
                  <a:schemeClr val="tx1"/>
                </a:solidFill>
              </a:rPr>
              <a:t>2) Latency (A) &gt;= 0, for all A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612826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05100" y="3839697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14900" y="3822280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3108642" y="3070026"/>
            <a:ext cx="701358" cy="76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3543300" y="4279480"/>
            <a:ext cx="1371600" cy="17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4648200" y="3070026"/>
            <a:ext cx="685800" cy="752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3700" y="32888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3427" y="33008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8527" y="43505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4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6"/>
    </mc:Choice>
    <mc:Fallback xmlns="">
      <p:transition spd="slow" advTm="1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latency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76700" y="1533746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2760617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2743200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flipH="1">
            <a:off x="3375342" y="1990946"/>
            <a:ext cx="701358" cy="76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5" idx="6"/>
          </p:cNvCxnSpPr>
          <p:nvPr/>
        </p:nvCxnSpPr>
        <p:spPr>
          <a:xfrm flipH="1">
            <a:off x="3810000" y="3200400"/>
            <a:ext cx="1371600" cy="17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0"/>
          </p:cNvCxnSpPr>
          <p:nvPr/>
        </p:nvCxnSpPr>
        <p:spPr>
          <a:xfrm>
            <a:off x="4914900" y="1990946"/>
            <a:ext cx="685800" cy="752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0" y="220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80127" y="22217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75227" y="32714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62002" y="42672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8"/>
                <a:gridCol w="1143000"/>
                <a:gridCol w="1219200"/>
                <a:gridCol w="1143000"/>
                <a:gridCol w="1143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Leader-based</a:t>
                      </a:r>
                      <a:r>
                        <a:rPr lang="en-US" baseline="0" dirty="0" smtClean="0"/>
                        <a:t> (Leader 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Leader-based (Leader 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"/>
    </mc:Choice>
    <mc:Fallback xmlns="">
      <p:transition spd="slow" advTm="4925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[Nawab et al. SIGMOD’15]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438400"/>
            <a:ext cx="8229600" cy="3056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</a:rPr>
              <a:t>Achieving the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rgbClr val="FFC000"/>
                </a:solidFill>
              </a:rPr>
              <a:t>lower-bound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"/>
    </mc:Choice>
    <mc:Fallback xmlns="">
      <p:transition spd="slow" advTm="5554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from the lower-bound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86759" y="3947445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286759" y="5928645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1354" y="359350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7470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3004108" y="3756945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7308" y="3718845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232708" y="4044049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394353" y="4082149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86759" y="5700045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affect outcome of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8050" y="5680817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 be affected by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51808" y="5738145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1008" y="5718917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51382" y="6183868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59733" y="2755302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requests to 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2933" y="2800865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commits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3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3"/>
    </mc:Choice>
    <mc:Fallback xmlns="">
      <p:transition spd="slow" advTm="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71548E-7 L 0.11667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286759" y="5241756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286759" y="5125560"/>
            <a:ext cx="1945949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86759" y="3260556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1354" y="290661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88781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3004108" y="3070056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7308" y="3031956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232708" y="3357160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 commit protocol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924800" y="3435417"/>
            <a:ext cx="0" cy="16383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3993577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RTT=16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1865" y="2667000"/>
            <a:ext cx="1600200" cy="36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Latency= 10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11865" y="4656471"/>
            <a:ext cx="1600200" cy="36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Latency= 6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32708" y="2286000"/>
            <a:ext cx="0" cy="7459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92624" y="1927554"/>
            <a:ext cx="9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Time=5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7046" y="2268974"/>
            <a:ext cx="0" cy="7459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56962" y="1899642"/>
            <a:ext cx="10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Time=15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276600" y="54864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00636" y="6400800"/>
            <a:ext cx="9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Time=7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684922" y="541956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08958" y="6333960"/>
            <a:ext cx="10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Time=13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394353" y="3395260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354928" y="5125560"/>
            <a:ext cx="4417472" cy="1749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56962" y="5022516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051256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4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2"/>
    </mc:Choice>
    <mc:Fallback xmlns="">
      <p:transition spd="slow" advTm="1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2" grpId="0" animBg="1"/>
      <p:bldP spid="10" grpId="0"/>
      <p:bldP spid="20" grpId="0" animBg="1"/>
      <p:bldP spid="23" grpId="0" animBg="1"/>
      <p:bldP spid="26" grpId="0"/>
      <p:bldP spid="28" grpId="0"/>
      <p:bldP spid="33" grpId="0"/>
      <p:bldP spid="35" grpId="0"/>
      <p:bldP spid="37" grpId="0" animBg="1"/>
      <p:bldP spid="18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4639491"/>
            <a:ext cx="8229600" cy="1685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Low latency and consistency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6225" y="609600"/>
            <a:ext cx="8610600" cy="83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2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52625" y="838199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00425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5211" y="8345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08198" y="838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1556" y="8308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00400" y="1657350"/>
            <a:ext cx="2600822" cy="2464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C00000"/>
                </a:solidFill>
              </a:rPr>
              <a:t>(4) Low latency transactions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bg1"/>
                </a:solidFill>
              </a:rPr>
              <a:t>Methods to commit strongly consistent transactions with low latency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</a:rPr>
              <a:t>Leverage semantic knowledge and static analysis to commit transactions with no coordination [Transactions Chains [7], Homeostasis [8], HAT [9]]</a:t>
            </a:r>
          </a:p>
        </p:txBody>
      </p:sp>
      <p:sp>
        <p:nvSpPr>
          <p:cNvPr id="11" name="Notched Right Arrow 10"/>
          <p:cNvSpPr/>
          <p:nvPr/>
        </p:nvSpPr>
        <p:spPr>
          <a:xfrm rot="16200000">
            <a:off x="3406338" y="1381702"/>
            <a:ext cx="6858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guarantees with low latency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685800" y="3028950"/>
            <a:ext cx="7596963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3027" y="335870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0967" y="337289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2316" y="444001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9887" y="444001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5330" y="444001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3339" y="444001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367101" y="2456081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latency and consistency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813403" y="2961770"/>
            <a:ext cx="2000667" cy="14297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67755" y="2981177"/>
            <a:ext cx="2000667" cy="14297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400" dirty="0" smtClean="0">
                <a:solidFill>
                  <a:schemeClr val="tx1"/>
                </a:solidFill>
              </a:rPr>
              <a:t>GSDM: for who?</a:t>
            </a:r>
            <a:endParaRPr lang="en-US" sz="26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5"/>
    </mc:Choice>
    <mc:Fallback xmlns="">
      <p:transition spd="slow" advTm="9835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Coordination-freedom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GSDM, by “low latency” we mean “</a:t>
            </a:r>
            <a:r>
              <a:rPr lang="en-US" dirty="0" smtClean="0">
                <a:solidFill>
                  <a:srgbClr val="0070C0"/>
                </a:solidFill>
              </a:rPr>
              <a:t>without inter-datacenter communication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Also: </a:t>
            </a:r>
            <a:r>
              <a:rPr lang="en-US" u="sng" dirty="0" smtClean="0"/>
              <a:t>inter-datacenter </a:t>
            </a:r>
            <a:r>
              <a:rPr lang="en-US" u="sng" dirty="0" smtClean="0">
                <a:solidFill>
                  <a:srgbClr val="0070C0"/>
                </a:solidFill>
              </a:rPr>
              <a:t>coordination-freedom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Strong consistency with coordination-freedom</a:t>
            </a:r>
          </a:p>
          <a:p>
            <a:pPr lvl="1"/>
            <a:r>
              <a:rPr lang="en-US" dirty="0" smtClean="0"/>
              <a:t>Approach 1: storage provides coordination-free operations with guaranteed consistency</a:t>
            </a:r>
          </a:p>
          <a:p>
            <a:pPr lvl="1"/>
            <a:r>
              <a:rPr lang="en-US" dirty="0" smtClean="0"/>
              <a:t>Approach 2: Analyze transactions for opportunities for coordination-free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1: coordination-free operations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47804"/>
            <a:ext cx="1971675" cy="130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4800601"/>
            <a:ext cx="1752600" cy="1160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0427" y="297180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</a:t>
            </a:r>
          </a:p>
          <a:p>
            <a:r>
              <a:rPr lang="en-US" dirty="0" smtClean="0"/>
              <a:t>App. developer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0426" y="51054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developer</a:t>
            </a:r>
          </a:p>
        </p:txBody>
      </p:sp>
      <p:sp>
        <p:nvSpPr>
          <p:cNvPr id="8" name="Can 7"/>
          <p:cNvSpPr/>
          <p:nvPr/>
        </p:nvSpPr>
        <p:spPr>
          <a:xfrm>
            <a:off x="1143000" y="4953000"/>
            <a:ext cx="24384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Replicated storage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57300" y="26289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897923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API:</a:t>
            </a:r>
          </a:p>
          <a:p>
            <a:r>
              <a:rPr lang="en-US" dirty="0" smtClean="0"/>
              <a:t>Consistent: get, put, transactions</a:t>
            </a:r>
          </a:p>
          <a:p>
            <a:r>
              <a:rPr lang="en-US" b="1" dirty="0" smtClean="0"/>
              <a:t>Operations: increment, </a:t>
            </a:r>
            <a:r>
              <a:rPr lang="en-US" b="1" dirty="0" err="1" smtClean="0"/>
              <a:t>add_to_bag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54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 flipV="1">
            <a:off x="3200400" y="3839514"/>
            <a:ext cx="1676400" cy="13420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Approach 2: transform to </a:t>
            </a:r>
            <a:r>
              <a:rPr lang="en-US" sz="3200" dirty="0"/>
              <a:t>coordination-free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47804"/>
            <a:ext cx="1971675" cy="130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337" y="4800601"/>
            <a:ext cx="1752600" cy="1160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0427" y="297180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</a:t>
            </a:r>
          </a:p>
          <a:p>
            <a:r>
              <a:rPr lang="en-US" dirty="0" smtClean="0"/>
              <a:t>App. developer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0426" y="51054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developer</a:t>
            </a:r>
          </a:p>
        </p:txBody>
      </p:sp>
      <p:sp>
        <p:nvSpPr>
          <p:cNvPr id="8" name="Can 7"/>
          <p:cNvSpPr/>
          <p:nvPr/>
        </p:nvSpPr>
        <p:spPr>
          <a:xfrm>
            <a:off x="1143000" y="4771087"/>
            <a:ext cx="2438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Specialized Replicated storage</a:t>
            </a:r>
            <a:endParaRPr lang="en-US" dirty="0"/>
          </a:p>
        </p:txBody>
      </p:sp>
      <p:sp>
        <p:nvSpPr>
          <p:cNvPr id="11" name="Vertical Scroll 10"/>
          <p:cNvSpPr/>
          <p:nvPr/>
        </p:nvSpPr>
        <p:spPr>
          <a:xfrm>
            <a:off x="1143000" y="2767503"/>
            <a:ext cx="762000" cy="6428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ertical Scroll 11"/>
          <p:cNvSpPr/>
          <p:nvPr/>
        </p:nvSpPr>
        <p:spPr>
          <a:xfrm>
            <a:off x="1981200" y="2767503"/>
            <a:ext cx="762000" cy="6428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Vertical Scroll 12"/>
          <p:cNvSpPr/>
          <p:nvPr/>
        </p:nvSpPr>
        <p:spPr>
          <a:xfrm>
            <a:off x="2819400" y="2770352"/>
            <a:ext cx="762000" cy="64280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59361" y="24384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Program/modules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914400" y="2133600"/>
            <a:ext cx="2895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5"/>
          </p:cNvCxnSpPr>
          <p:nvPr/>
        </p:nvCxnSpPr>
        <p:spPr>
          <a:xfrm>
            <a:off x="3385949" y="3694578"/>
            <a:ext cx="1600388" cy="1334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64308" y="5329646"/>
            <a:ext cx="1295400" cy="478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905000" y="3962400"/>
            <a:ext cx="3810000" cy="685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Analyze program/modules and transform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Them to be coordination-free</a:t>
            </a:r>
          </a:p>
        </p:txBody>
      </p:sp>
    </p:spTree>
    <p:extLst>
      <p:ext uri="{BB962C8B-B14F-4D97-AF65-F5344CB8AC3E}">
        <p14:creationId xmlns:p14="http://schemas.microsoft.com/office/powerpoint/2010/main" val="29098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chains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hang et al. SOSP’13]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transactions ahead of time</a:t>
            </a:r>
          </a:p>
          <a:p>
            <a:r>
              <a:rPr lang="en-US" dirty="0" smtClean="0"/>
              <a:t>Structure transactions as </a:t>
            </a:r>
            <a:r>
              <a:rPr lang="en-US" dirty="0" smtClean="0">
                <a:solidFill>
                  <a:srgbClr val="0070C0"/>
                </a:solidFill>
              </a:rPr>
              <a:t>transaction chains</a:t>
            </a:r>
          </a:p>
          <a:p>
            <a:r>
              <a:rPr lang="en-US" dirty="0" smtClean="0"/>
              <a:t>Execution of hops in sequence is equivalent to executing the transaction</a:t>
            </a:r>
          </a:p>
        </p:txBody>
      </p:sp>
      <p:pic>
        <p:nvPicPr>
          <p:cNvPr id="6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1"/>
            <a:ext cx="7334476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3383186" y="4914203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848600" y="4915598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013771" y="4686303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177257" y="52190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A</a:t>
            </a:r>
            <a:endParaRPr lang="en-US" sz="1000" dirty="0"/>
          </a:p>
        </p:txBody>
      </p:sp>
      <p:sp>
        <p:nvSpPr>
          <p:cNvPr id="12" name="Rounded Rectangle 11"/>
          <p:cNvSpPr/>
          <p:nvPr/>
        </p:nvSpPr>
        <p:spPr>
          <a:xfrm>
            <a:off x="4807842" y="49516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B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7642671" y="52190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C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3070671" y="3459761"/>
            <a:ext cx="457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0671" y="4060623"/>
            <a:ext cx="12457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Hop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4153" y="4060272"/>
            <a:ext cx="12457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Hop 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96906" y="4060272"/>
            <a:ext cx="12457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Hop 3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4" idx="3"/>
            <a:endCxn id="15" idx="1"/>
          </p:cNvCxnSpPr>
          <p:nvPr/>
        </p:nvCxnSpPr>
        <p:spPr>
          <a:xfrm flipV="1">
            <a:off x="4316436" y="4250772"/>
            <a:ext cx="367717" cy="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5954735" y="4250772"/>
            <a:ext cx="4421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chains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property: If the first hop commits, then all other hops will commit too.</a:t>
            </a:r>
          </a:p>
          <a:p>
            <a:r>
              <a:rPr lang="en-US" dirty="0" smtClean="0"/>
              <a:t>Thus, we have a </a:t>
            </a:r>
            <a:r>
              <a:rPr lang="en-US" dirty="0" smtClean="0">
                <a:solidFill>
                  <a:srgbClr val="00B050"/>
                </a:solidFill>
              </a:rPr>
              <a:t>guarantee of commitment after committing a single hop (</a:t>
            </a:r>
            <a:r>
              <a:rPr lang="en-US" u="sng" dirty="0" smtClean="0">
                <a:solidFill>
                  <a:srgbClr val="00B050"/>
                </a:solidFill>
              </a:rPr>
              <a:t>low commit latency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1"/>
            <a:ext cx="7334476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3383186" y="4914203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848600" y="4915598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013771" y="4686303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177257" y="52190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A</a:t>
            </a:r>
            <a:endParaRPr lang="en-US" sz="1000" dirty="0"/>
          </a:p>
        </p:txBody>
      </p:sp>
      <p:sp>
        <p:nvSpPr>
          <p:cNvPr id="12" name="Rounded Rectangle 11"/>
          <p:cNvSpPr/>
          <p:nvPr/>
        </p:nvSpPr>
        <p:spPr>
          <a:xfrm>
            <a:off x="4807842" y="49516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B</a:t>
            </a:r>
            <a:endParaRPr lang="en-US" sz="1000" dirty="0"/>
          </a:p>
        </p:txBody>
      </p:sp>
      <p:sp>
        <p:nvSpPr>
          <p:cNvPr id="13" name="Rounded Rectangle 12"/>
          <p:cNvSpPr/>
          <p:nvPr/>
        </p:nvSpPr>
        <p:spPr>
          <a:xfrm>
            <a:off x="7642671" y="52190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C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3070671" y="3459761"/>
            <a:ext cx="457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70671" y="4060623"/>
            <a:ext cx="12457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Hop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84153" y="4060272"/>
            <a:ext cx="12457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Hop 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96906" y="4060272"/>
            <a:ext cx="124576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Hop 3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4" idx="3"/>
            <a:endCxn id="15" idx="1"/>
          </p:cNvCxnSpPr>
          <p:nvPr/>
        </p:nvCxnSpPr>
        <p:spPr>
          <a:xfrm flipV="1">
            <a:off x="4316436" y="4250772"/>
            <a:ext cx="367717" cy="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5954735" y="4250772"/>
            <a:ext cx="4421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transactions can transform into hops</a:t>
            </a:r>
          </a:p>
          <a:p>
            <a:r>
              <a:rPr lang="en-US" dirty="0" smtClean="0"/>
              <a:t>Transaction chopping theory is leveraged</a:t>
            </a:r>
          </a:p>
          <a:p>
            <a:r>
              <a:rPr lang="en-US" dirty="0" smtClean="0"/>
              <a:t>SC-graph: a node is a transaction piece</a:t>
            </a:r>
          </a:p>
          <a:p>
            <a:pPr lvl="1"/>
            <a:r>
              <a:rPr lang="en-US" dirty="0" smtClean="0"/>
              <a:t>S-edge: Connect nodes of the same transaction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-edge: connect different nodes if they conflict (access the same item and one is a write)</a:t>
            </a:r>
          </a:p>
          <a:p>
            <a:r>
              <a:rPr lang="en-US" dirty="0" smtClean="0"/>
              <a:t>Chopped transactions are consistent if their SC-graph does not have a cycle with at least a C-edge and an S-edge.</a:t>
            </a:r>
          </a:p>
        </p:txBody>
      </p:sp>
    </p:spTree>
    <p:extLst>
      <p:ext uri="{BB962C8B-B14F-4D97-AF65-F5344CB8AC3E}">
        <p14:creationId xmlns:p14="http://schemas.microsoft.com/office/powerpoint/2010/main" val="25687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Chopping example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51514" y="1657874"/>
            <a:ext cx="3048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T1: Insert(x)     Update(y)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180514" y="1676400"/>
            <a:ext cx="1905000" cy="533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T2: insert(y)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00800" y="1676400"/>
            <a:ext cx="1905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T3: read(y)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524000" y="2362200"/>
            <a:ext cx="5791200" cy="722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Chopping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81000" y="3200400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446090" y="3191313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1455490" y="3886200"/>
            <a:ext cx="5791200" cy="722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SC-graph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629400" y="3191313"/>
            <a:ext cx="1905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T3: read(y)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564310" y="3191313"/>
            <a:ext cx="1905000" cy="533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T2: insert(y)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05499" y="4752365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77580" y="4752365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010400" y="5410200"/>
            <a:ext cx="1905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T3: read(y)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95800" y="4752365"/>
            <a:ext cx="1905000" cy="533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T2: insert(y)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12490" y="6064891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377580" y="6055804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495800" y="6055804"/>
            <a:ext cx="1905000" cy="533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T2: insert(y)</a:t>
            </a:r>
            <a:endParaRPr lang="en-US" dirty="0"/>
          </a:p>
        </p:txBody>
      </p:sp>
      <p:cxnSp>
        <p:nvCxnSpPr>
          <p:cNvPr id="25" name="Straight Connector 24"/>
          <p:cNvCxnSpPr>
            <a:stCxn id="17" idx="3"/>
            <a:endCxn id="18" idx="1"/>
          </p:cNvCxnSpPr>
          <p:nvPr/>
        </p:nvCxnSpPr>
        <p:spPr>
          <a:xfrm>
            <a:off x="2210499" y="5019065"/>
            <a:ext cx="1670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7490" y="6331591"/>
            <a:ext cx="1670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2"/>
            <a:endCxn id="21" idx="0"/>
          </p:cNvCxnSpPr>
          <p:nvPr/>
        </p:nvCxnSpPr>
        <p:spPr>
          <a:xfrm>
            <a:off x="1257999" y="5285765"/>
            <a:ext cx="6991" cy="7791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82162" y="5285765"/>
            <a:ext cx="6991" cy="7791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99334" y="5285765"/>
            <a:ext cx="6991" cy="7791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3"/>
          </p:cNvCxnSpPr>
          <p:nvPr/>
        </p:nvCxnSpPr>
        <p:spPr>
          <a:xfrm>
            <a:off x="6400800" y="5019065"/>
            <a:ext cx="1569091" cy="40092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3" idx="3"/>
            <a:endCxn id="19" idx="2"/>
          </p:cNvCxnSpPr>
          <p:nvPr/>
        </p:nvCxnSpPr>
        <p:spPr>
          <a:xfrm flipV="1">
            <a:off x="6400800" y="5943600"/>
            <a:ext cx="1562100" cy="37890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2" idx="3"/>
            <a:endCxn id="23" idx="1"/>
          </p:cNvCxnSpPr>
          <p:nvPr/>
        </p:nvCxnSpPr>
        <p:spPr>
          <a:xfrm>
            <a:off x="4282580" y="6322504"/>
            <a:ext cx="21322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282580" y="5019065"/>
            <a:ext cx="21322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257999" y="4953000"/>
            <a:ext cx="2124163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chains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</a:p>
          <a:p>
            <a:pPr lvl="1"/>
            <a:r>
              <a:rPr lang="en-US" dirty="0" smtClean="0"/>
              <a:t>Developers may annotate some operations to indicate that they do not conflict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8171" y="3581400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00252" y="3581400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133072" y="4239235"/>
            <a:ext cx="1905000" cy="5334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T3: read(y)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18472" y="3581400"/>
            <a:ext cx="1905000" cy="533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T2: insert(y)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35162" y="4893926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00252" y="4884839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18472" y="4884839"/>
            <a:ext cx="1905000" cy="533400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T2: insert(y)</a:t>
            </a:r>
            <a:endParaRPr lang="en-US" dirty="0"/>
          </a:p>
        </p:txBody>
      </p:sp>
      <p:cxnSp>
        <p:nvCxnSpPr>
          <p:cNvPr id="11" name="Straight Connector 10"/>
          <p:cNvCxnSpPr>
            <a:stCxn id="4" idx="3"/>
            <a:endCxn id="5" idx="1"/>
          </p:cNvCxnSpPr>
          <p:nvPr/>
        </p:nvCxnSpPr>
        <p:spPr>
          <a:xfrm>
            <a:off x="2333171" y="3848100"/>
            <a:ext cx="1670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40162" y="5160626"/>
            <a:ext cx="16708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  <a:endCxn id="8" idx="0"/>
          </p:cNvCxnSpPr>
          <p:nvPr/>
        </p:nvCxnSpPr>
        <p:spPr>
          <a:xfrm>
            <a:off x="1380671" y="4114800"/>
            <a:ext cx="6991" cy="7791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4834" y="4114800"/>
            <a:ext cx="6991" cy="7791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22006" y="4114800"/>
            <a:ext cx="6991" cy="779126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</p:cNvCxnSpPr>
          <p:nvPr/>
        </p:nvCxnSpPr>
        <p:spPr>
          <a:xfrm>
            <a:off x="6523472" y="3848100"/>
            <a:ext cx="1569091" cy="40092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6" idx="2"/>
          </p:cNvCxnSpPr>
          <p:nvPr/>
        </p:nvCxnSpPr>
        <p:spPr>
          <a:xfrm flipV="1">
            <a:off x="6523472" y="4772635"/>
            <a:ext cx="1562100" cy="378904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0" idx="1"/>
          </p:cNvCxnSpPr>
          <p:nvPr/>
        </p:nvCxnSpPr>
        <p:spPr>
          <a:xfrm>
            <a:off x="4405252" y="5151539"/>
            <a:ext cx="21322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5252" y="3848100"/>
            <a:ext cx="21322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19400" y="2613995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Annotation: T1a does not conflict with itself</a:t>
            </a:r>
            <a:endParaRPr lang="en-US" dirty="0"/>
          </a:p>
        </p:txBody>
      </p:sp>
      <p:cxnSp>
        <p:nvCxnSpPr>
          <p:cNvPr id="22" name="Straight Connector 21"/>
          <p:cNvCxnSpPr>
            <a:stCxn id="20" idx="1"/>
            <a:endCxn id="4" idx="0"/>
          </p:cNvCxnSpPr>
          <p:nvPr/>
        </p:nvCxnSpPr>
        <p:spPr>
          <a:xfrm flipH="1">
            <a:off x="1380671" y="2918795"/>
            <a:ext cx="1438729" cy="66260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23407" y="3185495"/>
            <a:ext cx="724499" cy="171751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56658" y="4295924"/>
            <a:ext cx="1015477" cy="3919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6061" y="4249024"/>
            <a:ext cx="1106074" cy="4388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67000" y="5562600"/>
            <a:ext cx="3200400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15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chains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 ordering</a:t>
            </a:r>
            <a:endParaRPr lang="en-US" dirty="0"/>
          </a:p>
          <a:p>
            <a:pPr lvl="1"/>
            <a:r>
              <a:rPr lang="en-US" dirty="0" smtClean="0"/>
              <a:t>Order transactions of the same type</a:t>
            </a:r>
          </a:p>
          <a:p>
            <a:pPr lvl="1"/>
            <a:r>
              <a:rPr lang="en-US" dirty="0" smtClean="0"/>
              <a:t>Transactions of the same type </a:t>
            </a:r>
            <a:r>
              <a:rPr lang="en-US" dirty="0" smtClean="0">
                <a:solidFill>
                  <a:srgbClr val="FF0000"/>
                </a:solidFill>
              </a:rPr>
              <a:t>start at the same location</a:t>
            </a:r>
          </a:p>
          <a:p>
            <a:pPr lvl="1"/>
            <a:r>
              <a:rPr lang="en-US" dirty="0" smtClean="0"/>
              <a:t>Transactions of the same type are </a:t>
            </a:r>
            <a:r>
              <a:rPr lang="en-US" dirty="0" smtClean="0">
                <a:solidFill>
                  <a:srgbClr val="00B050"/>
                </a:solidFill>
              </a:rPr>
              <a:t>ordered at all locations</a:t>
            </a:r>
          </a:p>
        </p:txBody>
      </p:sp>
      <p:pic>
        <p:nvPicPr>
          <p:cNvPr id="20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1"/>
            <a:ext cx="7334476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n 20"/>
          <p:cNvSpPr/>
          <p:nvPr/>
        </p:nvSpPr>
        <p:spPr>
          <a:xfrm>
            <a:off x="3383186" y="4914203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7848600" y="4915598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5013771" y="4686303"/>
            <a:ext cx="426342" cy="228598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77257" y="52190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A</a:t>
            </a:r>
            <a:endParaRPr lang="en-US" sz="1000" dirty="0"/>
          </a:p>
        </p:txBody>
      </p:sp>
      <p:sp>
        <p:nvSpPr>
          <p:cNvPr id="25" name="Rounded Rectangle 24"/>
          <p:cNvSpPr/>
          <p:nvPr/>
        </p:nvSpPr>
        <p:spPr>
          <a:xfrm>
            <a:off x="4807842" y="49516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B</a:t>
            </a:r>
            <a:endParaRPr lang="en-US" sz="1000" dirty="0"/>
          </a:p>
        </p:txBody>
      </p:sp>
      <p:sp>
        <p:nvSpPr>
          <p:cNvPr id="26" name="Rounded Rectangle 25"/>
          <p:cNvSpPr/>
          <p:nvPr/>
        </p:nvSpPr>
        <p:spPr>
          <a:xfrm>
            <a:off x="7642671" y="5219001"/>
            <a:ext cx="838200" cy="26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Partition C</a:t>
            </a:r>
            <a:endParaRPr lang="en-US" sz="1000" dirty="0"/>
          </a:p>
        </p:txBody>
      </p:sp>
      <p:sp>
        <p:nvSpPr>
          <p:cNvPr id="35" name="Rounded Rectangle 34"/>
          <p:cNvSpPr/>
          <p:nvPr/>
        </p:nvSpPr>
        <p:spPr>
          <a:xfrm>
            <a:off x="2590800" y="3943001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7013579" y="4223310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2550871" y="3352803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T1a: insert(x)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973650" y="3633112"/>
            <a:ext cx="1905000" cy="5334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T1b: update(y)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animBg="1"/>
      <p:bldP spid="36" grpId="0" animBg="1"/>
      <p:bldP spid="37" grpId="0" animBg="1"/>
      <p:bldP spid="3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</a:t>
            </a:r>
          </a:p>
          <a:p>
            <a:pPr lvl="1"/>
            <a:r>
              <a:rPr lang="en-US" dirty="0" smtClean="0"/>
              <a:t>low latency </a:t>
            </a:r>
          </a:p>
          <a:p>
            <a:pPr lvl="1"/>
            <a:r>
              <a:rPr lang="en-US" dirty="0" smtClean="0"/>
              <a:t>consistent transactions</a:t>
            </a:r>
          </a:p>
          <a:p>
            <a:pPr lvl="1"/>
            <a:endParaRPr lang="en-US" dirty="0"/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Not applicable to all transactions</a:t>
            </a:r>
          </a:p>
          <a:p>
            <a:pPr lvl="1"/>
            <a:r>
              <a:rPr lang="en-US" dirty="0" smtClean="0"/>
              <a:t>Optimizations limits access patterns</a:t>
            </a:r>
          </a:p>
          <a:p>
            <a:pPr lvl="1"/>
            <a:r>
              <a:rPr lang="en-US" dirty="0" smtClean="0"/>
              <a:t>Ordering requires starting from a designated datacenter</a:t>
            </a:r>
          </a:p>
          <a:p>
            <a:pPr lvl="1"/>
            <a:r>
              <a:rPr lang="en-US" dirty="0" smtClean="0"/>
              <a:t>Annotation is done by the developer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GSDM: for who?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motivations are for both large and small web applications.</a:t>
            </a:r>
          </a:p>
          <a:p>
            <a:endParaRPr lang="en-US" dirty="0"/>
          </a:p>
          <a:p>
            <a:r>
              <a:rPr lang="en-US" dirty="0" smtClean="0"/>
              <a:t>A small web application wants availability</a:t>
            </a:r>
          </a:p>
          <a:p>
            <a:endParaRPr lang="en-US" dirty="0"/>
          </a:p>
          <a:p>
            <a:r>
              <a:rPr lang="en-US" dirty="0" smtClean="0"/>
              <a:t>But large applications have their unique challenges too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5105400"/>
            <a:ext cx="8686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3882" y="51054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5553072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Fault-tolerance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43300" y="5553072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5553072"/>
            <a:ext cx="2057400" cy="39052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59"/>
    </mc:Choice>
    <mc:Fallback xmlns="">
      <p:transition spd="slow" advTm="72359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Managing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Latency-consistency trade-off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Managing the performance-consistency trade-off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may be locked in a design trade-off choice that is not ideal</a:t>
            </a:r>
          </a:p>
          <a:p>
            <a:endParaRPr lang="en-US" dirty="0" smtClean="0"/>
          </a:p>
          <a:p>
            <a:r>
              <a:rPr lang="en-US" dirty="0" smtClean="0"/>
              <a:t>Control the performance-consistency trade-off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1295401" y="4495800"/>
            <a:ext cx="6248400" cy="1295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482555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83974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8516" y="59068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Serializability</a:t>
            </a:r>
            <a:endParaRPr lang="en-US" dirty="0" smtClean="0"/>
          </a:p>
          <a:p>
            <a:pPr algn="ctr"/>
            <a:r>
              <a:rPr lang="en-US" dirty="0" err="1" smtClean="0"/>
              <a:t>Linearizability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16087" y="590686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Snapshot</a:t>
            </a:r>
          </a:p>
          <a:p>
            <a:pPr algn="ctr"/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31530" y="59068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Causal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9539" y="590686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Eventual</a:t>
            </a:r>
          </a:p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443301" y="3922931"/>
            <a:ext cx="6477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Trade-off between performance and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Trade-off-aware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the consistency requirements in the operation</a:t>
            </a:r>
          </a:p>
          <a:p>
            <a:pPr lvl="1"/>
            <a:r>
              <a:rPr lang="en-US" u="sng" dirty="0" smtClean="0"/>
              <a:t>Yahoo!’s PNUTS</a:t>
            </a:r>
            <a:r>
              <a:rPr lang="en-US" dirty="0" smtClean="0"/>
              <a:t>, Amazon </a:t>
            </a:r>
            <a:r>
              <a:rPr lang="en-US" dirty="0" err="1"/>
              <a:t>SimpleDB</a:t>
            </a:r>
            <a:r>
              <a:rPr lang="en-US" dirty="0"/>
              <a:t> and </a:t>
            </a:r>
            <a:r>
              <a:rPr lang="en-US" dirty="0" err="1"/>
              <a:t>DynamoDB</a:t>
            </a:r>
            <a:r>
              <a:rPr lang="en-US" dirty="0"/>
              <a:t>, Google’s </a:t>
            </a:r>
            <a:r>
              <a:rPr lang="en-US" dirty="0" err="1"/>
              <a:t>AppEngine</a:t>
            </a:r>
            <a:r>
              <a:rPr lang="en-US" dirty="0"/>
              <a:t> data store, </a:t>
            </a:r>
            <a:r>
              <a:rPr lang="en-US" dirty="0" smtClean="0"/>
              <a:t>Oracle’s </a:t>
            </a:r>
            <a:r>
              <a:rPr lang="en-US" dirty="0"/>
              <a:t>NoSQL database.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, the choice must be made at design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6019800" y="5867400"/>
            <a:ext cx="1143000" cy="8382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X=2</a:t>
            </a:r>
          </a:p>
          <a:p>
            <a:pPr algn="ctr"/>
            <a:r>
              <a:rPr lang="en-US" dirty="0" err="1" smtClean="0"/>
              <a:t>Seq</a:t>
            </a:r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7604091" y="4752975"/>
            <a:ext cx="1143000" cy="838200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X=3</a:t>
            </a:r>
          </a:p>
          <a:p>
            <a:pPr algn="ctr"/>
            <a:r>
              <a:rPr lang="en-US" dirty="0" err="1" smtClean="0"/>
              <a:t>Seq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213191" y="4752975"/>
            <a:ext cx="1143000" cy="8382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X=1</a:t>
            </a:r>
          </a:p>
          <a:p>
            <a:pPr algn="ctr"/>
            <a:r>
              <a:rPr lang="en-US" dirty="0" err="1" smtClean="0"/>
              <a:t>Seq</a:t>
            </a:r>
            <a:r>
              <a:rPr lang="en-US" dirty="0" smtClean="0"/>
              <a:t>=1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8" y="3851358"/>
            <a:ext cx="1136718" cy="752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2259" y="4803858"/>
            <a:ext cx="1600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Read-any(x)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7287" y="6019800"/>
            <a:ext cx="267014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Read-critical(</a:t>
            </a:r>
            <a:r>
              <a:rPr lang="en-US" dirty="0" err="1" smtClean="0"/>
              <a:t>x,seq</a:t>
            </a:r>
            <a:r>
              <a:rPr lang="en-US" dirty="0" smtClean="0"/>
              <a:t>=2)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57287" y="5362575"/>
            <a:ext cx="2670141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Read-latest(x)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443452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Pileus: consistency-based SLA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[Terry et al. SOSP’13]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the right performance-consistency pair requires information that are only available at operation time</a:t>
            </a:r>
          </a:p>
          <a:p>
            <a:pPr lvl="1"/>
            <a:r>
              <a:rPr lang="en-US" dirty="0" smtClean="0"/>
              <a:t>Load, network latency, replica locations, etc.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Pileus proposal: provide a consistency-based SLA and Pileus will derive the best consistency guarantee</a:t>
            </a:r>
          </a:p>
          <a:p>
            <a:r>
              <a:rPr lang="en-US" dirty="0" smtClean="0"/>
              <a:t>Simplified: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029200"/>
            <a:ext cx="1676400" cy="110972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124200" y="3831464"/>
            <a:ext cx="5143500" cy="1426336"/>
          </a:xfrm>
          <a:prstGeom prst="wedgeRoundRectCallout">
            <a:avLst>
              <a:gd name="adj1" fmla="val -73571"/>
              <a:gd name="adj2" fmla="val 405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 prefer a strongly consistent read.</a:t>
            </a:r>
          </a:p>
          <a:p>
            <a:pPr algn="ctr"/>
            <a:r>
              <a:rPr lang="en-US" b="1" dirty="0" smtClean="0"/>
              <a:t>However, if I cannot get a consistent read after 100ms, then give me any read value.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86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Pileus programming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Key-value access</a:t>
            </a:r>
          </a:p>
          <a:p>
            <a:r>
              <a:rPr lang="en-US" dirty="0" smtClean="0"/>
              <a:t>Available consistency guarantees:</a:t>
            </a:r>
          </a:p>
          <a:p>
            <a:pPr lvl="1"/>
            <a:r>
              <a:rPr lang="en-US" dirty="0" smtClean="0"/>
              <a:t>Strong, eventual, read-my-writes, monotonic, bounded, causal</a:t>
            </a:r>
          </a:p>
          <a:p>
            <a:r>
              <a:rPr lang="en-US" dirty="0" smtClean="0"/>
              <a:t>It can be </a:t>
            </a:r>
            <a:r>
              <a:rPr lang="en-US" dirty="0" smtClean="0">
                <a:solidFill>
                  <a:srgbClr val="FF0000"/>
                </a:solidFill>
              </a:rPr>
              <a:t>complex to specify consistency-latency preferences exhaustively</a:t>
            </a:r>
          </a:p>
          <a:p>
            <a:r>
              <a:rPr lang="en-US" dirty="0" smtClean="0"/>
              <a:t>Pileus proposes a </a:t>
            </a:r>
            <a:r>
              <a:rPr lang="en-US" dirty="0" smtClean="0">
                <a:solidFill>
                  <a:srgbClr val="00B050"/>
                </a:solidFill>
              </a:rPr>
              <a:t>consistency-based SLA </a:t>
            </a:r>
            <a:r>
              <a:rPr lang="en-US" dirty="0" smtClean="0"/>
              <a:t>to express consistency-latency trade-off desires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get operations only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38443"/>
              </p:ext>
            </p:extLst>
          </p:nvPr>
        </p:nvGraphicFramePr>
        <p:xfrm>
          <a:off x="838200" y="4572000"/>
          <a:ext cx="7010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057400"/>
                <a:gridCol w="1447800"/>
                <a:gridCol w="1752600"/>
              </a:tblGrid>
              <a:tr h="5279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Consistency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Utility</a:t>
                      </a:r>
                      <a:endParaRPr lang="en-US" dirty="0"/>
                    </a:p>
                  </a:txBody>
                  <a:tcPr/>
                </a:tc>
              </a:tr>
              <a:tr h="535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535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Read-my-writes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5352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4343400" y="4936958"/>
            <a:ext cx="609600" cy="1752600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77000" y="4936958"/>
            <a:ext cx="990600" cy="175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Pileus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nodes</a:t>
            </a:r>
          </a:p>
          <a:p>
            <a:pPr lvl="1"/>
            <a:r>
              <a:rPr lang="en-US" dirty="0" smtClean="0"/>
              <a:t>SLA-agnostic</a:t>
            </a:r>
          </a:p>
          <a:p>
            <a:pPr lvl="1"/>
            <a:r>
              <a:rPr lang="en-US" dirty="0" smtClean="0"/>
              <a:t>GET and PUT operations</a:t>
            </a:r>
          </a:p>
          <a:p>
            <a:pPr lvl="1"/>
            <a:r>
              <a:rPr lang="en-US" dirty="0" smtClean="0"/>
              <a:t>Primary and secondary nodes</a:t>
            </a:r>
          </a:p>
          <a:p>
            <a:r>
              <a:rPr lang="en-US" dirty="0" smtClean="0"/>
              <a:t>Replication agents</a:t>
            </a:r>
          </a:p>
          <a:p>
            <a:pPr lvl="1"/>
            <a:r>
              <a:rPr lang="en-US" dirty="0" smtClean="0"/>
              <a:t>Propagate updates asynchronously between nodes</a:t>
            </a:r>
          </a:p>
          <a:p>
            <a:pPr lvl="1"/>
            <a:r>
              <a:rPr lang="en-US" dirty="0" smtClean="0"/>
              <a:t>Timestamp ordering</a:t>
            </a:r>
          </a:p>
          <a:p>
            <a:r>
              <a:rPr lang="en-US" dirty="0" smtClean="0"/>
              <a:t>Monitor</a:t>
            </a:r>
          </a:p>
          <a:p>
            <a:pPr lvl="1"/>
            <a:r>
              <a:rPr lang="en-US" dirty="0" smtClean="0"/>
              <a:t>Tracks lagging secondary nodes</a:t>
            </a:r>
          </a:p>
          <a:p>
            <a:pPr lvl="1"/>
            <a:r>
              <a:rPr lang="en-US" dirty="0" smtClean="0"/>
              <a:t>Measure RTT</a:t>
            </a:r>
          </a:p>
          <a:p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Consistency-based SLA access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Pileus system design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447800" y="3733800"/>
            <a:ext cx="1219200" cy="762000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a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7010400" y="4118994"/>
            <a:ext cx="1219200" cy="76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c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4038600" y="5410200"/>
            <a:ext cx="1219200" cy="762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b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33500" y="3048000"/>
            <a:ext cx="1447800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Replication</a:t>
            </a:r>
          </a:p>
          <a:p>
            <a:pPr algn="ctr"/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24300" y="4724400"/>
            <a:ext cx="1447800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Replication</a:t>
            </a:r>
          </a:p>
          <a:p>
            <a:pPr algn="ctr"/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96100" y="3429000"/>
            <a:ext cx="1447800" cy="533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Replication</a:t>
            </a:r>
          </a:p>
          <a:p>
            <a:pPr algn="ctr"/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4424493" y="1828800"/>
            <a:ext cx="1895213" cy="715161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11" name="Smiley Face 10"/>
          <p:cNvSpPr/>
          <p:nvPr/>
        </p:nvSpPr>
        <p:spPr>
          <a:xfrm>
            <a:off x="1752600" y="1695974"/>
            <a:ext cx="6096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6"/>
            <a:endCxn id="10" idx="1"/>
          </p:cNvCxnSpPr>
          <p:nvPr/>
        </p:nvCxnSpPr>
        <p:spPr>
          <a:xfrm>
            <a:off x="2362200" y="2000774"/>
            <a:ext cx="2536096" cy="18560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87688" y="1555242"/>
            <a:ext cx="287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RTTs, storage nodes state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09800" y="2305574"/>
            <a:ext cx="1066800" cy="36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563448" y="2482442"/>
            <a:ext cx="1066800" cy="36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966176" y="2266426"/>
            <a:ext cx="1066800" cy="36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30048" y="3277823"/>
            <a:ext cx="1066800" cy="36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209800" y="3334274"/>
            <a:ext cx="1066800" cy="36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8628 0.434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216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5.55112E-17 L -0.03889 0.170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04966 0.168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1129 0.254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6" y="127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022E-16 L 0.51667 0.031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exagonal World Map No Background by GD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47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n 14"/>
          <p:cNvSpPr/>
          <p:nvPr/>
        </p:nvSpPr>
        <p:spPr>
          <a:xfrm>
            <a:off x="1219200" y="41121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1028700" y="3467256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2424169" y="3714893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2895600" y="5133202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4495800" y="3489869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7432912" y="3997567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7242412" y="5028651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019800" y="4247008"/>
            <a:ext cx="381000" cy="269631"/>
          </a:xfrm>
          <a:prstGeom prst="can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048000" y="609600"/>
            <a:ext cx="3733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Where should I place my data?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4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SPANStore</a:t>
            </a:r>
            <a:r>
              <a:rPr lang="en-US" dirty="0" smtClean="0"/>
              <a:t> [SOSP2013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Data placement in datacenters</a:t>
            </a:r>
          </a:p>
          <a:p>
            <a:pPr lvl="1"/>
            <a:r>
              <a:rPr lang="en-US" sz="1700" dirty="0" smtClean="0"/>
              <a:t>For key-value stores: single-key get and put operations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Goal </a:t>
            </a:r>
            <a:r>
              <a:rPr lang="en-US" sz="2100" dirty="0" smtClean="0">
                <a:solidFill>
                  <a:srgbClr val="FF0000"/>
                </a:solidFill>
              </a:rPr>
              <a:t>minimize the cost of deployment ($)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 Constraints </a:t>
            </a:r>
            <a:r>
              <a:rPr lang="en-US" sz="2100" dirty="0" smtClean="0">
                <a:solidFill>
                  <a:srgbClr val="FF0000"/>
                </a:solidFill>
              </a:rPr>
              <a:t>application requirements (Performance, consistency and others)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SPANStore</a:t>
            </a:r>
            <a:r>
              <a:rPr lang="en-US" dirty="0" smtClean="0"/>
              <a:t>: Placement Manager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44911" y="2779422"/>
            <a:ext cx="2405130" cy="17289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Placement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13656" y="3146473"/>
            <a:ext cx="53125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8200" y="2305050"/>
            <a:ext cx="25231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Application requirements: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B050"/>
                </a:solidFill>
              </a:rPr>
              <a:t>Consistency level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B050"/>
                </a:solidFill>
              </a:rPr>
              <a:t>Latency SLOs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smtClean="0"/>
              <a:t>Fault </a:t>
            </a:r>
            <a:r>
              <a:rPr lang="en-US" sz="1500" dirty="0"/>
              <a:t>tolerance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smtClean="0"/>
              <a:t>Aggregated </a:t>
            </a:r>
            <a:r>
              <a:rPr lang="en-US" sz="1500" dirty="0"/>
              <a:t>workload per access-set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976304"/>
            <a:ext cx="26369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Data center info: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RTT (latency)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Price of operation $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Storage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Processing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I/O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/>
              <a:t>Bandwidth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00591" y="4358292"/>
            <a:ext cx="45491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27" idx="1"/>
          </p:cNvCxnSpPr>
          <p:nvPr/>
        </p:nvCxnSpPr>
        <p:spPr>
          <a:xfrm>
            <a:off x="5950041" y="3643916"/>
            <a:ext cx="605308" cy="1712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55349" y="2806959"/>
            <a:ext cx="25886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Output: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Replication Policy for every access-set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Where to store objects?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</a:rPr>
              <a:t>Where to server puts and gets?</a:t>
            </a:r>
          </a:p>
        </p:txBody>
      </p:sp>
    </p:spTree>
    <p:extLst>
      <p:ext uri="{BB962C8B-B14F-4D97-AF65-F5344CB8AC3E}">
        <p14:creationId xmlns:p14="http://schemas.microsoft.com/office/powerpoint/2010/main" val="21425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6|20.1|6.1|36.3|6.1|16.4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3.3|49.6|24.7|18.2|2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0.8|19|25.1|2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9|2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28.5|23.9|5.9|10.3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3.3|9.2|14.6|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7.2|9.5|6.3|10.6|5.9|7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4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0.5|0.4|0.6|0.4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1.1|1.6|1|1.5|0.6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2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7.2|2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|21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20068</TotalTime>
  <Words>5133</Words>
  <Application>Microsoft Office PowerPoint</Application>
  <PresentationFormat>On-screen Show (4:3)</PresentationFormat>
  <Paragraphs>1588</Paragraphs>
  <Slides>130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Clarity</vt:lpstr>
      <vt:lpstr>The challenges of Global-scale Data Management</vt:lpstr>
      <vt:lpstr>Global-Scale Data Management (GSDM)</vt:lpstr>
      <vt:lpstr>System model</vt:lpstr>
      <vt:lpstr>PowerPoint Presentation</vt:lpstr>
      <vt:lpstr>Why: (1) Fault-tolerance</vt:lpstr>
      <vt:lpstr>Why: (2) Proximity to users</vt:lpstr>
      <vt:lpstr>Why: (3) Datacenter diversity</vt:lpstr>
      <vt:lpstr>PowerPoint Presentation</vt:lpstr>
      <vt:lpstr>GSDM: for who?</vt:lpstr>
      <vt:lpstr>PowerPoint Presentation</vt:lpstr>
      <vt:lpstr>Challenge: large WAN latency</vt:lpstr>
      <vt:lpstr>Challenge: WAN links bandwidth</vt:lpstr>
      <vt:lpstr>Challenge: Leveraging diversity</vt:lpstr>
      <vt:lpstr>PowerPoint Presentation</vt:lpstr>
      <vt:lpstr>Objectives: (1) Low latency</vt:lpstr>
      <vt:lpstr>Objectives: (2) Consistency</vt:lpstr>
      <vt:lpstr>Objectives: (3) Cost effectiveness</vt:lpstr>
      <vt:lpstr>GSDM background summary</vt:lpstr>
      <vt:lpstr>PowerPoint Presentation</vt:lpstr>
      <vt:lpstr>GSDM timeline</vt:lpstr>
      <vt:lpstr>PowerPoint Presentation</vt:lpstr>
      <vt:lpstr>Low latency access [2008-]</vt:lpstr>
      <vt:lpstr>Eventual consistency</vt:lpstr>
      <vt:lpstr>Developing over eventual consistency</vt:lpstr>
      <vt:lpstr>Single-key access – PNUTS [Yahoo! VLDB’08]</vt:lpstr>
      <vt:lpstr>Programming with PNUTS</vt:lpstr>
      <vt:lpstr>Facebook TAO [USENIX ATC 2013]</vt:lpstr>
      <vt:lpstr>Facebook TAO: Asynchronous DB Replication</vt:lpstr>
      <vt:lpstr>PowerPoint Presentation</vt:lpstr>
      <vt:lpstr>Motivation:  access model-performance trade-off</vt:lpstr>
      <vt:lpstr>Committing with no inter-datacenter communication</vt:lpstr>
      <vt:lpstr>PowerPoint Presentation</vt:lpstr>
      <vt:lpstr>Causal+ consistency [Lloyd et. al. SOSP’11]</vt:lpstr>
      <vt:lpstr>PowerPoint Presentation</vt:lpstr>
      <vt:lpstr>COPS [Lloyd et. al. SOSP’11]</vt:lpstr>
      <vt:lpstr>COPS at scale</vt:lpstr>
      <vt:lpstr>COPS design</vt:lpstr>
      <vt:lpstr>COPS design</vt:lpstr>
      <vt:lpstr>COPS get transactions</vt:lpstr>
      <vt:lpstr>What about Snapshot Isolation?</vt:lpstr>
      <vt:lpstr>WALTER [Sovran et al. SOSP’11]</vt:lpstr>
      <vt:lpstr>Snapshot Isolation</vt:lpstr>
      <vt:lpstr>PSI avoids global transaction ordering</vt:lpstr>
      <vt:lpstr>Parallel snapshot isolation [SOSP’11]</vt:lpstr>
      <vt:lpstr>Parallel Snapshot Isolation</vt:lpstr>
      <vt:lpstr>Walter overview</vt:lpstr>
      <vt:lpstr>Technique #1: preferred site</vt:lpstr>
      <vt:lpstr>Technique #2: counting set</vt:lpstr>
      <vt:lpstr>Technique #2: counting set</vt:lpstr>
      <vt:lpstr>PowerPoint Presentation</vt:lpstr>
      <vt:lpstr>Motivation:  efficient strong consistency for GSDM</vt:lpstr>
      <vt:lpstr>Spanner [OSDI’12]</vt:lpstr>
      <vt:lpstr>Spanner [Corbett et. al. OSDI’12]</vt:lpstr>
      <vt:lpstr>Optimistic variant: F1 on Spanner [Shute et al. VLDB’13]</vt:lpstr>
      <vt:lpstr>Transaction latency</vt:lpstr>
      <vt:lpstr>Effective multi-datacenter replication</vt:lpstr>
      <vt:lpstr>Replicated Commit [Mahmoud et al. VLDB’13] </vt:lpstr>
      <vt:lpstr>Wide-area latency awareness</vt:lpstr>
      <vt:lpstr>Replicated Commit</vt:lpstr>
      <vt:lpstr>Replicated Commit [Mahmoud et al. VLDB’13]</vt:lpstr>
      <vt:lpstr>Latency Analysis</vt:lpstr>
      <vt:lpstr>Request-Response Paradigm  RTT Barrier</vt:lpstr>
      <vt:lpstr>PowerPoint Presentation</vt:lpstr>
      <vt:lpstr>PowerPoint Presentation</vt:lpstr>
      <vt:lpstr>Message LogGING  [Nawab et al. CIDR’13]</vt:lpstr>
      <vt:lpstr>Event Log Propagation</vt:lpstr>
      <vt:lpstr>Message Futures [Nawab et al. CIDR’13]</vt:lpstr>
      <vt:lpstr>Arbitrary Propagation Rates</vt:lpstr>
      <vt:lpstr>PowerPoint Presentation</vt:lpstr>
      <vt:lpstr>PowerPoint Presentation</vt:lpstr>
      <vt:lpstr>PowerPoint Presentation</vt:lpstr>
      <vt:lpstr>The lower-bound is a trade-off</vt:lpstr>
      <vt:lpstr>Optimal latency</vt:lpstr>
      <vt:lpstr>Optimal latency</vt:lpstr>
      <vt:lpstr>PowerPoint Presentation</vt:lpstr>
      <vt:lpstr>Helios</vt:lpstr>
      <vt:lpstr>Helios commit protocol</vt:lpstr>
      <vt:lpstr>PowerPoint Presentation</vt:lpstr>
      <vt:lpstr>Strong guarantees with low latency</vt:lpstr>
      <vt:lpstr>Coordination-freedom</vt:lpstr>
      <vt:lpstr>Approach 1: coordination-free operations</vt:lpstr>
      <vt:lpstr>Approach 2: transform to coordination-free </vt:lpstr>
      <vt:lpstr>Transaction chains [Zhang et al. SOSP’13]</vt:lpstr>
      <vt:lpstr>Transaction chains</vt:lpstr>
      <vt:lpstr>Transaction chopping</vt:lpstr>
      <vt:lpstr>Chopping example</vt:lpstr>
      <vt:lpstr>Transaction chains techniques</vt:lpstr>
      <vt:lpstr>Transaction chains techniques</vt:lpstr>
      <vt:lpstr>Transaction chains</vt:lpstr>
      <vt:lpstr>PowerPoint Presentation</vt:lpstr>
      <vt:lpstr>Managing the performance-consistency trade-off</vt:lpstr>
      <vt:lpstr>Trade-off-aware operations</vt:lpstr>
      <vt:lpstr>Pileus: consistency-based SLA [Terry et al. SOSP’13]</vt:lpstr>
      <vt:lpstr>Pileus programming API</vt:lpstr>
      <vt:lpstr>Pileus system design</vt:lpstr>
      <vt:lpstr>Pileus system design</vt:lpstr>
      <vt:lpstr>PowerPoint Presentation</vt:lpstr>
      <vt:lpstr>SPANStore [SOSP2013]</vt:lpstr>
      <vt:lpstr>SPANStore: Placement Manager</vt:lpstr>
      <vt:lpstr>SPANStore: Architecture</vt:lpstr>
      <vt:lpstr>Take me to your Leader [VLDB 2015]</vt:lpstr>
      <vt:lpstr>DB-RISK [Zakhary et al. SIGMOD’16]</vt:lpstr>
      <vt:lpstr>Optimistic reads</vt:lpstr>
      <vt:lpstr>Optimistic reads</vt:lpstr>
      <vt:lpstr>Passive replicas</vt:lpstr>
      <vt:lpstr>Passive replicas</vt:lpstr>
      <vt:lpstr>Commit handoff</vt:lpstr>
      <vt:lpstr>Commit handoff</vt:lpstr>
      <vt:lpstr>DEMO</vt:lpstr>
      <vt:lpstr>PowerPoint Presentation</vt:lpstr>
      <vt:lpstr>Data processing</vt:lpstr>
      <vt:lpstr>Data processing applications</vt:lpstr>
      <vt:lpstr>Photon: simpler alternative</vt:lpstr>
      <vt:lpstr>Photon challenges: unordered streams</vt:lpstr>
      <vt:lpstr>Photon challenges: delayed stream</vt:lpstr>
      <vt:lpstr>Photon: requirements</vt:lpstr>
      <vt:lpstr>Photon IdRegistry</vt:lpstr>
      <vt:lpstr>Photon IdRegistry</vt:lpstr>
      <vt:lpstr>Photon IdRegistry scalability</vt:lpstr>
      <vt:lpstr>Global analytics</vt:lpstr>
      <vt:lpstr>Global analytics</vt:lpstr>
      <vt:lpstr>Geode [NSDI’15]</vt:lpstr>
      <vt:lpstr>Summary</vt:lpstr>
      <vt:lpstr>PowerPoint Presentation</vt:lpstr>
      <vt:lpstr>Future of global-scale computing</vt:lpstr>
      <vt:lpstr>References</vt:lpstr>
      <vt:lpstr>Thank you!</vt:lpstr>
      <vt:lpstr>GSDM timeline</vt:lpstr>
      <vt:lpstr>PowerPoint Presentation</vt:lpstr>
      <vt:lpstr>GSDM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Chariots</dc:title>
  <dc:creator>Win 8</dc:creator>
  <cp:lastModifiedBy>Win 8</cp:lastModifiedBy>
  <cp:revision>656</cp:revision>
  <dcterms:created xsi:type="dcterms:W3CDTF">2015-03-20T04:40:28Z</dcterms:created>
  <dcterms:modified xsi:type="dcterms:W3CDTF">2016-07-01T14:57:31Z</dcterms:modified>
</cp:coreProperties>
</file>