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0.xml" ContentType="application/vnd.openxmlformats-officedocument.presentationml.notesSlide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0" r:id="rId11"/>
    <p:sldId id="272" r:id="rId12"/>
    <p:sldId id="271" r:id="rId13"/>
    <p:sldId id="274" r:id="rId14"/>
    <p:sldId id="299" r:id="rId15"/>
    <p:sldId id="276" r:id="rId16"/>
    <p:sldId id="277" r:id="rId17"/>
    <p:sldId id="280" r:id="rId18"/>
    <p:sldId id="279" r:id="rId19"/>
    <p:sldId id="281" r:id="rId20"/>
    <p:sldId id="283" r:id="rId21"/>
    <p:sldId id="285" r:id="rId22"/>
    <p:sldId id="286" r:id="rId23"/>
    <p:sldId id="287" r:id="rId24"/>
    <p:sldId id="289" r:id="rId25"/>
    <p:sldId id="290" r:id="rId26"/>
    <p:sldId id="291" r:id="rId27"/>
    <p:sldId id="298" r:id="rId28"/>
    <p:sldId id="293" r:id="rId29"/>
    <p:sldId id="296" r:id="rId30"/>
    <p:sldId id="29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248" autoAdjust="0"/>
  </p:normalViewPr>
  <p:slideViewPr>
    <p:cSldViewPr>
      <p:cViewPr varScale="1">
        <p:scale>
          <a:sx n="111" d="100"/>
          <a:sy n="111" d="100"/>
        </p:scale>
        <p:origin x="-164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B8260-27A3-40BB-8B94-940CE705AB84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C4A7B-AE4D-4BC9-80C2-529A7E3B1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70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89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20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20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86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940639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12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61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94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CD424-6E4D-4184-85A4-3CB1CF0BE94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67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69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C4A7B-AE4D-4BC9-80C2-529A7E3B11B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20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7ADC-C99A-4335-A7D5-79BEA0F0EEF1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59B0-A8DA-4221-B3A8-4F019441645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7ADC-C99A-4335-A7D5-79BEA0F0EEF1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59B0-A8DA-4221-B3A8-4F0194416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7ADC-C99A-4335-A7D5-79BEA0F0EEF1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59B0-A8DA-4221-B3A8-4F0194416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7ADC-C99A-4335-A7D5-79BEA0F0EEF1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59B0-A8DA-4221-B3A8-4F0194416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7ADC-C99A-4335-A7D5-79BEA0F0EEF1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59B0-A8DA-4221-B3A8-4F019441645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7ADC-C99A-4335-A7D5-79BEA0F0EEF1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59B0-A8DA-4221-B3A8-4F0194416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7ADC-C99A-4335-A7D5-79BEA0F0EEF1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59B0-A8DA-4221-B3A8-4F019441645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7ADC-C99A-4335-A7D5-79BEA0F0EEF1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59B0-A8DA-4221-B3A8-4F0194416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7ADC-C99A-4335-A7D5-79BEA0F0EEF1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59B0-A8DA-4221-B3A8-4F0194416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7ADC-C99A-4335-A7D5-79BEA0F0EEF1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59B0-A8DA-4221-B3A8-4F019441645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7ADC-C99A-4335-A7D5-79BEA0F0EEF1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759B0-A8DA-4221-B3A8-4F0194416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9DC7ADC-C99A-4335-A7D5-79BEA0F0EEF1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E3759B0-A8DA-4221-B3A8-4F01944164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4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Geo-replication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journey from the simple to the optimal</a:t>
            </a:r>
            <a:endParaRPr lang="en-US" dirty="0"/>
          </a:p>
        </p:txBody>
      </p:sp>
      <p:sp>
        <p:nvSpPr>
          <p:cNvPr id="4" name="Shape 40"/>
          <p:cNvSpPr txBox="1">
            <a:spLocks/>
          </p:cNvSpPr>
          <p:nvPr/>
        </p:nvSpPr>
        <p:spPr>
          <a:xfrm>
            <a:off x="838200" y="4743600"/>
            <a:ext cx="9601200" cy="21144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b="1" dirty="0" smtClean="0"/>
              <a:t>Faisal Nawab</a:t>
            </a:r>
          </a:p>
          <a:p>
            <a:r>
              <a:rPr lang="en" sz="1600" dirty="0" smtClean="0"/>
              <a:t>In collaboration with:</a:t>
            </a:r>
            <a:endParaRPr lang="en" sz="1600" dirty="0"/>
          </a:p>
          <a:p>
            <a:r>
              <a:rPr lang="en" sz="1600" dirty="0" smtClean="0"/>
              <a:t>Divy Agrawal, Amr El Abbadi, Vaibhav Arora, Hatem Mahmoud, Alex Pucher </a:t>
            </a:r>
          </a:p>
          <a:p>
            <a:r>
              <a:rPr lang="en" sz="1600" dirty="0" smtClean="0">
                <a:solidFill>
                  <a:schemeClr val="bg1">
                    <a:lumMod val="75000"/>
                  </a:schemeClr>
                </a:solidFill>
              </a:rPr>
              <a:t>                                                                                             </a:t>
            </a:r>
            <a:r>
              <a:rPr lang="en" sz="1600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" sz="1600" dirty="0" smtClean="0">
                <a:solidFill>
                  <a:schemeClr val="bg1">
                    <a:lumMod val="75000"/>
                  </a:schemeClr>
                </a:solidFill>
              </a:rPr>
              <a:t>UC Santa Barbara)</a:t>
            </a:r>
          </a:p>
          <a:p>
            <a:r>
              <a:rPr lang="en" sz="1600" dirty="0" smtClean="0"/>
              <a:t>Aaron Elmore </a:t>
            </a:r>
            <a:r>
              <a:rPr lang="en" sz="1600" dirty="0" smtClean="0">
                <a:solidFill>
                  <a:schemeClr val="bg1">
                    <a:lumMod val="75000"/>
                  </a:schemeClr>
                </a:solidFill>
              </a:rPr>
              <a:t>(U. of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C</a:t>
            </a:r>
            <a:r>
              <a:rPr lang="en" sz="1600" dirty="0" smtClean="0">
                <a:solidFill>
                  <a:schemeClr val="bg1">
                    <a:lumMod val="75000"/>
                  </a:schemeClr>
                </a:solidFill>
              </a:rPr>
              <a:t>hicago) </a:t>
            </a:r>
            <a:r>
              <a:rPr lang="en" sz="1600" dirty="0"/>
              <a:t>Stacy Patterson </a:t>
            </a:r>
            <a:r>
              <a:rPr lang="en" sz="1600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Rensselaer Polytechnic Institute)</a:t>
            </a:r>
            <a:r>
              <a:rPr lang="en" sz="1600" dirty="0"/>
              <a:t> </a:t>
            </a:r>
            <a:endParaRPr lang="en" sz="16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" sz="1600" dirty="0" smtClean="0"/>
              <a:t>Ken </a:t>
            </a:r>
            <a:r>
              <a:rPr lang="en" sz="1600" dirty="0"/>
              <a:t>Salem </a:t>
            </a:r>
            <a:r>
              <a:rPr lang="en" sz="1600" dirty="0">
                <a:solidFill>
                  <a:schemeClr val="bg1">
                    <a:lumMod val="75000"/>
                  </a:schemeClr>
                </a:solidFill>
              </a:rPr>
              <a:t>(U. of Waterloo) </a:t>
            </a:r>
            <a:endParaRPr lang="en" sz="16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Shape 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9000" y="4876800"/>
            <a:ext cx="986475" cy="525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632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48"/>
    </mc:Choice>
    <mc:Fallback xmlns="">
      <p:transition spd="slow" advTm="2824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Spanner [OSDI’12]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3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40"/>
    </mc:Choice>
    <mc:Fallback xmlns="">
      <p:transition spd="slow" advTm="2824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Spanner [OSDI’12]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Google’s solution for geo-replication</a:t>
            </a:r>
          </a:p>
          <a:p>
            <a:endParaRPr lang="en-US" dirty="0" smtClean="0"/>
          </a:p>
          <a:p>
            <a:r>
              <a:rPr lang="en-US" dirty="0" smtClean="0"/>
              <a:t>Commit protocol </a:t>
            </a:r>
            <a:r>
              <a:rPr lang="en-US" b="1" dirty="0" smtClean="0"/>
              <a:t>(2PC/</a:t>
            </a:r>
            <a:r>
              <a:rPr lang="en-US" b="1" dirty="0" err="1" smtClean="0"/>
              <a:t>Paxos</a:t>
            </a:r>
            <a:r>
              <a:rPr lang="en-US" b="1" dirty="0" smtClean="0"/>
              <a:t>)</a:t>
            </a:r>
          </a:p>
          <a:p>
            <a:pPr lvl="1"/>
            <a:r>
              <a:rPr lang="en-US" dirty="0" smtClean="0"/>
              <a:t>Each partition has a </a:t>
            </a:r>
            <a:r>
              <a:rPr lang="en-US" dirty="0" smtClean="0">
                <a:solidFill>
                  <a:srgbClr val="FF0000"/>
                </a:solidFill>
              </a:rPr>
              <a:t>leader</a:t>
            </a:r>
          </a:p>
          <a:p>
            <a:pPr lvl="1"/>
            <a:r>
              <a:rPr lang="en-US" dirty="0" smtClean="0"/>
              <a:t>Two-Phase Commit </a:t>
            </a:r>
            <a:r>
              <a:rPr lang="en-US" dirty="0" smtClean="0">
                <a:solidFill>
                  <a:srgbClr val="0070C0"/>
                </a:solidFill>
              </a:rPr>
              <a:t>(2PC) </a:t>
            </a:r>
            <a:r>
              <a:rPr lang="en-US" dirty="0" smtClean="0"/>
              <a:t>across partition leaders</a:t>
            </a:r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Paxos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rgbClr val="FF0000"/>
                </a:solidFill>
              </a:rPr>
              <a:t>replicate</a:t>
            </a:r>
            <a:r>
              <a:rPr lang="en-US" dirty="0" smtClean="0"/>
              <a:t> each step of 2PC</a:t>
            </a:r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256208" y="4811751"/>
            <a:ext cx="4114800" cy="1866900"/>
          </a:xfrm>
          <a:prstGeom prst="cloudCallout">
            <a:avLst>
              <a:gd name="adj1" fmla="val -13516"/>
              <a:gd name="adj2" fmla="val 4837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1008017" y="5059401"/>
            <a:ext cx="914400" cy="6858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miley Face 7"/>
          <p:cNvSpPr/>
          <p:nvPr/>
        </p:nvSpPr>
        <p:spPr>
          <a:xfrm>
            <a:off x="1246808" y="4430751"/>
            <a:ext cx="609600" cy="609600"/>
          </a:xfrm>
          <a:prstGeom prst="smileyFace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iley Face 8"/>
          <p:cNvSpPr/>
          <p:nvPr/>
        </p:nvSpPr>
        <p:spPr>
          <a:xfrm>
            <a:off x="2008808" y="4430751"/>
            <a:ext cx="609600" cy="609600"/>
          </a:xfrm>
          <a:prstGeom prst="smileyFace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/>
          <p:cNvSpPr/>
          <p:nvPr/>
        </p:nvSpPr>
        <p:spPr>
          <a:xfrm>
            <a:off x="2770808" y="4430751"/>
            <a:ext cx="609600" cy="609600"/>
          </a:xfrm>
          <a:prstGeom prst="smileyFace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Callout 10"/>
          <p:cNvSpPr/>
          <p:nvPr/>
        </p:nvSpPr>
        <p:spPr>
          <a:xfrm>
            <a:off x="4675808" y="4876800"/>
            <a:ext cx="4114800" cy="1801851"/>
          </a:xfrm>
          <a:prstGeom prst="cloudCallout">
            <a:avLst>
              <a:gd name="adj1" fmla="val -13516"/>
              <a:gd name="adj2" fmla="val 4837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/>
          <p:cNvSpPr/>
          <p:nvPr/>
        </p:nvSpPr>
        <p:spPr>
          <a:xfrm>
            <a:off x="5666408" y="4430751"/>
            <a:ext cx="609600" cy="609600"/>
          </a:xfrm>
          <a:prstGeom prst="smileyFace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/>
          <p:cNvSpPr/>
          <p:nvPr/>
        </p:nvSpPr>
        <p:spPr>
          <a:xfrm>
            <a:off x="6428408" y="4430751"/>
            <a:ext cx="609600" cy="609600"/>
          </a:xfrm>
          <a:prstGeom prst="smileyFace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/>
          <p:cNvSpPr/>
          <p:nvPr/>
        </p:nvSpPr>
        <p:spPr>
          <a:xfrm>
            <a:off x="7190408" y="4430751"/>
            <a:ext cx="609600" cy="609600"/>
          </a:xfrm>
          <a:prstGeom prst="smileyFace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/>
          <p:cNvSpPr/>
          <p:nvPr/>
        </p:nvSpPr>
        <p:spPr>
          <a:xfrm>
            <a:off x="2770808" y="5059401"/>
            <a:ext cx="914400" cy="6858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8" name="Can 17"/>
          <p:cNvSpPr/>
          <p:nvPr/>
        </p:nvSpPr>
        <p:spPr>
          <a:xfrm>
            <a:off x="1841168" y="5745201"/>
            <a:ext cx="914400" cy="6858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Can 20"/>
          <p:cNvSpPr/>
          <p:nvPr/>
        </p:nvSpPr>
        <p:spPr>
          <a:xfrm>
            <a:off x="5476209" y="5059401"/>
            <a:ext cx="914400" cy="6858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Can 21"/>
          <p:cNvSpPr/>
          <p:nvPr/>
        </p:nvSpPr>
        <p:spPr>
          <a:xfrm>
            <a:off x="7239000" y="5059401"/>
            <a:ext cx="914400" cy="6858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3" name="Can 22"/>
          <p:cNvSpPr/>
          <p:nvPr/>
        </p:nvSpPr>
        <p:spPr>
          <a:xfrm>
            <a:off x="6309360" y="5745201"/>
            <a:ext cx="914400" cy="6858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Can 24"/>
          <p:cNvSpPr/>
          <p:nvPr/>
        </p:nvSpPr>
        <p:spPr>
          <a:xfrm>
            <a:off x="1008017" y="5079672"/>
            <a:ext cx="914400" cy="685800"/>
          </a:xfrm>
          <a:prstGeom prst="ca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Can 25"/>
          <p:cNvSpPr/>
          <p:nvPr/>
        </p:nvSpPr>
        <p:spPr>
          <a:xfrm>
            <a:off x="1856408" y="5745201"/>
            <a:ext cx="914400" cy="685800"/>
          </a:xfrm>
          <a:prstGeom prst="ca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Can 26"/>
          <p:cNvSpPr/>
          <p:nvPr/>
        </p:nvSpPr>
        <p:spPr>
          <a:xfrm>
            <a:off x="7239000" y="5059401"/>
            <a:ext cx="914400" cy="685800"/>
          </a:xfrm>
          <a:prstGeom prst="ca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89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78"/>
    </mc:Choice>
    <mc:Fallback xmlns="">
      <p:transition spd="slow" advTm="49978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 descr="https://s-media-cache-ak0.pinimg.com/originals/de/33/32/de3332fc6658cbf5e69f0a68e56bda0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17" y="1365634"/>
            <a:ext cx="782638" cy="88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Transaction latency</a:t>
            </a:r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457200" y="2623066"/>
            <a:ext cx="4114800" cy="3505200"/>
          </a:xfrm>
          <a:prstGeom prst="cloudCallout">
            <a:avLst>
              <a:gd name="adj1" fmla="val -13516"/>
              <a:gd name="adj2" fmla="val 4837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1143000" y="3602515"/>
            <a:ext cx="914400" cy="6858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Can 21"/>
          <p:cNvSpPr/>
          <p:nvPr/>
        </p:nvSpPr>
        <p:spPr>
          <a:xfrm>
            <a:off x="2908904" y="3602515"/>
            <a:ext cx="914400" cy="6858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66800" y="5518666"/>
            <a:ext cx="2598234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Datacenter California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Can 22"/>
          <p:cNvSpPr/>
          <p:nvPr/>
        </p:nvSpPr>
        <p:spPr>
          <a:xfrm>
            <a:off x="2057400" y="4604266"/>
            <a:ext cx="914400" cy="6858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5105400" y="2623066"/>
            <a:ext cx="4114800" cy="3505200"/>
          </a:xfrm>
          <a:prstGeom prst="cloudCallout">
            <a:avLst>
              <a:gd name="adj1" fmla="val -13516"/>
              <a:gd name="adj2" fmla="val 4837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n 24"/>
          <p:cNvSpPr/>
          <p:nvPr/>
        </p:nvSpPr>
        <p:spPr>
          <a:xfrm>
            <a:off x="5791200" y="3602515"/>
            <a:ext cx="914400" cy="6858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Can 25"/>
          <p:cNvSpPr/>
          <p:nvPr/>
        </p:nvSpPr>
        <p:spPr>
          <a:xfrm>
            <a:off x="7557104" y="3602515"/>
            <a:ext cx="914400" cy="6858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715000" y="5518666"/>
            <a:ext cx="2598234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Datacenter Virginia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Can 27"/>
          <p:cNvSpPr/>
          <p:nvPr/>
        </p:nvSpPr>
        <p:spPr>
          <a:xfrm>
            <a:off x="6705600" y="4604266"/>
            <a:ext cx="914400" cy="6858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Can 28"/>
          <p:cNvSpPr/>
          <p:nvPr/>
        </p:nvSpPr>
        <p:spPr>
          <a:xfrm>
            <a:off x="1143000" y="3613666"/>
            <a:ext cx="914400" cy="685800"/>
          </a:xfrm>
          <a:prstGeom prst="ca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Can 29"/>
          <p:cNvSpPr/>
          <p:nvPr/>
        </p:nvSpPr>
        <p:spPr>
          <a:xfrm>
            <a:off x="7557104" y="3613666"/>
            <a:ext cx="914400" cy="685800"/>
          </a:xfrm>
          <a:prstGeom prst="ca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638800" y="1403866"/>
            <a:ext cx="1524000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15200" y="1219200"/>
            <a:ext cx="1518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Read requests</a:t>
            </a:r>
            <a:endParaRPr lang="en-US" sz="1600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638800" y="1742271"/>
            <a:ext cx="1524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315200" y="1557605"/>
            <a:ext cx="1471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2PC message</a:t>
            </a:r>
            <a:endParaRPr lang="en-US" sz="16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5638800" y="2080676"/>
            <a:ext cx="152400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315200" y="1896010"/>
            <a:ext cx="1643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Paxos</a:t>
            </a:r>
            <a:r>
              <a:rPr lang="en-US" sz="1600" dirty="0" smtClean="0"/>
              <a:t> message</a:t>
            </a:r>
            <a:endParaRPr lang="en-US" sz="1600" dirty="0"/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1752600" y="2089666"/>
            <a:ext cx="914400" cy="14478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26" idx="1"/>
          </p:cNvCxnSpPr>
          <p:nvPr/>
        </p:nvCxnSpPr>
        <p:spPr>
          <a:xfrm>
            <a:off x="2667000" y="2089666"/>
            <a:ext cx="5347304" cy="151284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n 42"/>
          <p:cNvSpPr/>
          <p:nvPr/>
        </p:nvSpPr>
        <p:spPr>
          <a:xfrm>
            <a:off x="2057400" y="4604266"/>
            <a:ext cx="914400" cy="685800"/>
          </a:xfrm>
          <a:prstGeom prst="ca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Can 43"/>
          <p:cNvSpPr/>
          <p:nvPr/>
        </p:nvSpPr>
        <p:spPr>
          <a:xfrm>
            <a:off x="1066800" y="3537466"/>
            <a:ext cx="1066800" cy="838200"/>
          </a:xfrm>
          <a:prstGeom prst="can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0" name="Straight Arrow Connector 49"/>
          <p:cNvCxnSpPr>
            <a:endCxn id="43" idx="1"/>
          </p:cNvCxnSpPr>
          <p:nvPr/>
        </p:nvCxnSpPr>
        <p:spPr>
          <a:xfrm flipH="1">
            <a:off x="2514600" y="2089666"/>
            <a:ext cx="152400" cy="25146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6" idx="2"/>
          </p:cNvCxnSpPr>
          <p:nvPr/>
        </p:nvCxnSpPr>
        <p:spPr>
          <a:xfrm>
            <a:off x="2667000" y="2000392"/>
            <a:ext cx="4890104" cy="194502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2590800" y="1937266"/>
            <a:ext cx="76200" cy="2667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44" idx="1"/>
          </p:cNvCxnSpPr>
          <p:nvPr/>
        </p:nvCxnSpPr>
        <p:spPr>
          <a:xfrm flipH="1">
            <a:off x="1600200" y="1937266"/>
            <a:ext cx="1066800" cy="1600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209800" y="3766066"/>
            <a:ext cx="3581400" cy="0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22" idx="4"/>
            <a:endCxn id="26" idx="2"/>
          </p:cNvCxnSpPr>
          <p:nvPr/>
        </p:nvCxnSpPr>
        <p:spPr>
          <a:xfrm>
            <a:off x="3823304" y="3945415"/>
            <a:ext cx="3733800" cy="0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2971800" y="4947166"/>
            <a:ext cx="3733800" cy="0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endCxn id="44" idx="4"/>
          </p:cNvCxnSpPr>
          <p:nvPr/>
        </p:nvCxnSpPr>
        <p:spPr>
          <a:xfrm flipH="1" flipV="1">
            <a:off x="2133600" y="3956566"/>
            <a:ext cx="5423504" cy="19050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23" idx="2"/>
            <a:endCxn id="44" idx="3"/>
          </p:cNvCxnSpPr>
          <p:nvPr/>
        </p:nvCxnSpPr>
        <p:spPr>
          <a:xfrm flipH="1" flipV="1">
            <a:off x="1600200" y="4375666"/>
            <a:ext cx="457200" cy="5715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2209800" y="3918466"/>
            <a:ext cx="3581400" cy="0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3823304" y="4097815"/>
            <a:ext cx="3733800" cy="0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2971800" y="5099566"/>
            <a:ext cx="3733800" cy="0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1905000" y="4375666"/>
            <a:ext cx="3048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2133600" y="4097815"/>
            <a:ext cx="5423504" cy="492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84"/>
          <p:cNvSpPr/>
          <p:nvPr/>
        </p:nvSpPr>
        <p:spPr>
          <a:xfrm>
            <a:off x="0" y="6172200"/>
            <a:ext cx="1371600" cy="609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Read (2)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1482634" y="6172200"/>
            <a:ext cx="1412966" cy="609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Send prepare (1)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3128554" y="6172200"/>
            <a:ext cx="1238794" cy="609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Replicate (2)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4580708" y="6172200"/>
            <a:ext cx="1515291" cy="609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Receive prepare (1)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7842964" y="6172200"/>
            <a:ext cx="1224836" cy="609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Commit (0)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6394510" y="6172200"/>
            <a:ext cx="1238794" cy="609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Replicate (2)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 flipV="1">
            <a:off x="1482634" y="2000392"/>
            <a:ext cx="968840" cy="153707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155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846"/>
    </mc:Choice>
    <mc:Fallback xmlns="">
      <p:transition spd="slow" advTm="1968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7" grpId="0" animBg="1"/>
      <p:bldP spid="88" grpId="0" animBg="1"/>
      <p:bldP spid="90" grpId="0" animBg="1"/>
      <p:bldP spid="9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geo-replication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Spanner proved an effective geo-scale model</a:t>
            </a:r>
          </a:p>
          <a:p>
            <a:pPr lvl="1"/>
            <a:r>
              <a:rPr lang="en-US" dirty="0" smtClean="0"/>
              <a:t>High throughput</a:t>
            </a:r>
          </a:p>
          <a:p>
            <a:pPr lvl="1"/>
            <a:r>
              <a:rPr lang="en-US" dirty="0" smtClean="0"/>
              <a:t>Fault-tolerance</a:t>
            </a:r>
          </a:p>
          <a:p>
            <a:pPr lvl="1"/>
            <a:r>
              <a:rPr lang="en-US" dirty="0" smtClean="0"/>
              <a:t>Serializable transactions</a:t>
            </a:r>
          </a:p>
          <a:p>
            <a:pPr marL="274320" lvl="1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It also illuminated a challenge of geo-replication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Wide-area latency</a:t>
            </a:r>
          </a:p>
          <a:p>
            <a:pPr lvl="1"/>
            <a:r>
              <a:rPr lang="en-US" dirty="0" smtClean="0"/>
              <a:t>Leads to </a:t>
            </a:r>
            <a:r>
              <a:rPr lang="en-US" dirty="0" smtClean="0">
                <a:solidFill>
                  <a:srgbClr val="FF0000"/>
                </a:solidFill>
              </a:rPr>
              <a:t>high transaction latency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701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88"/>
    </mc:Choice>
    <mc:Fallback xmlns="">
      <p:transition spd="slow" advTm="329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[VLDB’13]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2438400"/>
            <a:ext cx="8229600" cy="20661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7600" b="1" dirty="0" smtClean="0">
                <a:solidFill>
                  <a:schemeClr val="tx1"/>
                </a:solidFill>
              </a:rPr>
              <a:t>wide-area latency</a:t>
            </a:r>
          </a:p>
          <a:p>
            <a:pPr algn="just"/>
            <a:r>
              <a:rPr lang="en-US" sz="29500" dirty="0" smtClean="0">
                <a:solidFill>
                  <a:srgbClr val="FFC000"/>
                </a:solidFill>
              </a:rPr>
              <a:t>awareness</a:t>
            </a:r>
            <a:endParaRPr lang="en-US" sz="26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77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51"/>
    </mc:Choice>
    <mc:Fallback xmlns="">
      <p:transition spd="slow" advTm="2995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Wide-area latency awareness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Inter-datacenter latency is much higher than intra-datacenter latency</a:t>
            </a:r>
          </a:p>
          <a:p>
            <a:pPr lvl="1"/>
            <a:r>
              <a:rPr lang="en-US" dirty="0" smtClean="0"/>
              <a:t>Intra-datacenter latency: ~ 1-2 milliseconds</a:t>
            </a:r>
          </a:p>
          <a:p>
            <a:pPr lvl="1"/>
            <a:r>
              <a:rPr lang="en-US" dirty="0" smtClean="0"/>
              <a:t>Inter-datacenter latency: 10s to 100s milliseconds</a:t>
            </a:r>
          </a:p>
          <a:p>
            <a:pPr lvl="1"/>
            <a:endParaRPr lang="en-US" dirty="0"/>
          </a:p>
          <a:p>
            <a:r>
              <a:rPr lang="en-US" dirty="0" smtClean="0"/>
              <a:t>Inter-datacenter rounds of communication are expensive</a:t>
            </a:r>
          </a:p>
          <a:p>
            <a:pPr lvl="1"/>
            <a:r>
              <a:rPr lang="en-US" dirty="0" smtClean="0"/>
              <a:t>Avoid them!</a:t>
            </a:r>
          </a:p>
          <a:p>
            <a:pPr lvl="1"/>
            <a:endParaRPr lang="en-US" dirty="0"/>
          </a:p>
          <a:p>
            <a:r>
              <a:rPr lang="en-US" dirty="0" smtClean="0"/>
              <a:t>Replicated Commit </a:t>
            </a:r>
            <a:r>
              <a:rPr lang="en-US" sz="2000" dirty="0" smtClean="0">
                <a:solidFill>
                  <a:schemeClr val="accent1"/>
                </a:solidFill>
              </a:rPr>
              <a:t>[VLDB’13]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Majority voting </a:t>
            </a:r>
            <a:r>
              <a:rPr lang="en-US" dirty="0" smtClean="0"/>
              <a:t>algorithm for the geo-replication framework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datacenter is the machine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84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04"/>
    </mc:Choice>
    <mc:Fallback xmlns="">
      <p:transition spd="slow" advTm="34304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https://s-media-cache-ak0.pinimg.com/originals/de/33/32/de3332fc6658cbf5e69f0a68e56bda0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407" y="1350332"/>
            <a:ext cx="965586" cy="109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Replicated Commit [VLDB’13]</a:t>
            </a:r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457200" y="2623066"/>
            <a:ext cx="4114800" cy="3505200"/>
          </a:xfrm>
          <a:prstGeom prst="cloudCallout">
            <a:avLst>
              <a:gd name="adj1" fmla="val -13516"/>
              <a:gd name="adj2" fmla="val 4837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1143000" y="3581400"/>
            <a:ext cx="914400" cy="6858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Can 21"/>
          <p:cNvSpPr/>
          <p:nvPr/>
        </p:nvSpPr>
        <p:spPr>
          <a:xfrm>
            <a:off x="2908904" y="3602515"/>
            <a:ext cx="914400" cy="6858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66800" y="5518666"/>
            <a:ext cx="2598234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Datacenter California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Can 22"/>
          <p:cNvSpPr/>
          <p:nvPr/>
        </p:nvSpPr>
        <p:spPr>
          <a:xfrm>
            <a:off x="2057400" y="4495800"/>
            <a:ext cx="914400" cy="6858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5105400" y="2623066"/>
            <a:ext cx="4114800" cy="3505200"/>
          </a:xfrm>
          <a:prstGeom prst="cloudCallout">
            <a:avLst>
              <a:gd name="adj1" fmla="val -13516"/>
              <a:gd name="adj2" fmla="val 4837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n 24"/>
          <p:cNvSpPr/>
          <p:nvPr/>
        </p:nvSpPr>
        <p:spPr>
          <a:xfrm>
            <a:off x="5791200" y="3602515"/>
            <a:ext cx="914400" cy="6858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Can 25"/>
          <p:cNvSpPr/>
          <p:nvPr/>
        </p:nvSpPr>
        <p:spPr>
          <a:xfrm>
            <a:off x="7557104" y="3602515"/>
            <a:ext cx="914400" cy="6858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715000" y="5518666"/>
            <a:ext cx="2598234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Datacenter Virginia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Can 27"/>
          <p:cNvSpPr/>
          <p:nvPr/>
        </p:nvSpPr>
        <p:spPr>
          <a:xfrm>
            <a:off x="6705600" y="4604266"/>
            <a:ext cx="914400" cy="6858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638800" y="1403866"/>
            <a:ext cx="1524000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15200" y="1219200"/>
            <a:ext cx="1518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Read requests</a:t>
            </a:r>
            <a:endParaRPr lang="en-US" sz="1600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638800" y="1742271"/>
            <a:ext cx="1524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315200" y="1557605"/>
            <a:ext cx="1745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Voting messages</a:t>
            </a:r>
            <a:endParaRPr lang="en-US" sz="16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5638800" y="2080676"/>
            <a:ext cx="152400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315200" y="1896010"/>
            <a:ext cx="1882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Locking messages</a:t>
            </a:r>
            <a:endParaRPr lang="en-US" sz="1600" dirty="0"/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1752600" y="2089666"/>
            <a:ext cx="914400" cy="14478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25" idx="1"/>
          </p:cNvCxnSpPr>
          <p:nvPr/>
        </p:nvCxnSpPr>
        <p:spPr>
          <a:xfrm>
            <a:off x="2667000" y="2089666"/>
            <a:ext cx="3581400" cy="151284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84"/>
          <p:cNvSpPr/>
          <p:nvPr/>
        </p:nvSpPr>
        <p:spPr>
          <a:xfrm>
            <a:off x="0" y="6172200"/>
            <a:ext cx="1371600" cy="609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Read (2)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1482634" y="6172200"/>
            <a:ext cx="1412966" cy="609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Voting request (1)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3128554" y="6172200"/>
            <a:ext cx="1238794" cy="609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Locks (0)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4580708" y="6172200"/>
            <a:ext cx="1515291" cy="609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Voting (1)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6332268" y="6172200"/>
            <a:ext cx="1224836" cy="609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Commit (0)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8" name="Straight Arrow Connector 47"/>
          <p:cNvCxnSpPr>
            <a:endCxn id="7" idx="1"/>
          </p:cNvCxnSpPr>
          <p:nvPr/>
        </p:nvCxnSpPr>
        <p:spPr>
          <a:xfrm flipH="1">
            <a:off x="1600200" y="2103286"/>
            <a:ext cx="1055914" cy="14781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743200" y="2103286"/>
            <a:ext cx="3048000" cy="16305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22" idx="2"/>
          </p:cNvCxnSpPr>
          <p:nvPr/>
        </p:nvCxnSpPr>
        <p:spPr>
          <a:xfrm>
            <a:off x="2057400" y="3924300"/>
            <a:ext cx="851504" cy="21115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23" idx="2"/>
          </p:cNvCxnSpPr>
          <p:nvPr/>
        </p:nvCxnSpPr>
        <p:spPr>
          <a:xfrm>
            <a:off x="1600200" y="4256642"/>
            <a:ext cx="457200" cy="582058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2" idx="3"/>
            <a:endCxn id="23" idx="4"/>
          </p:cNvCxnSpPr>
          <p:nvPr/>
        </p:nvCxnSpPr>
        <p:spPr>
          <a:xfrm flipH="1">
            <a:off x="2971800" y="4288315"/>
            <a:ext cx="394304" cy="550385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6248400" y="4256642"/>
            <a:ext cx="457200" cy="582058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26" idx="2"/>
          </p:cNvCxnSpPr>
          <p:nvPr/>
        </p:nvCxnSpPr>
        <p:spPr>
          <a:xfrm flipV="1">
            <a:off x="6705600" y="3945415"/>
            <a:ext cx="851504" cy="8985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8" idx="4"/>
          </p:cNvCxnSpPr>
          <p:nvPr/>
        </p:nvCxnSpPr>
        <p:spPr>
          <a:xfrm flipV="1">
            <a:off x="7620000" y="4288315"/>
            <a:ext cx="454382" cy="658851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25" idx="2"/>
          </p:cNvCxnSpPr>
          <p:nvPr/>
        </p:nvCxnSpPr>
        <p:spPr>
          <a:xfrm flipH="1" flipV="1">
            <a:off x="2667000" y="2089666"/>
            <a:ext cx="3124200" cy="185574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2057400" y="2103286"/>
            <a:ext cx="685800" cy="155431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1371600" y="2089666"/>
            <a:ext cx="1295400" cy="151284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2667000" y="2089666"/>
            <a:ext cx="3276600" cy="151284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7256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858"/>
    </mc:Choice>
    <mc:Fallback xmlns="">
      <p:transition spd="slow" advTm="1208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7" grpId="0" animBg="1"/>
      <p:bldP spid="88" grpId="0" animBg="1"/>
      <p:bldP spid="9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 performance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Latency depends on the network topology</a:t>
            </a:r>
          </a:p>
          <a:p>
            <a:endParaRPr lang="en-US" dirty="0" smtClean="0"/>
          </a:p>
          <a:p>
            <a:r>
              <a:rPr lang="en-US" dirty="0" smtClean="0"/>
              <a:t>Read operations</a:t>
            </a:r>
          </a:p>
          <a:p>
            <a:pPr lvl="1"/>
            <a:r>
              <a:rPr lang="en-US" dirty="0" smtClean="0"/>
              <a:t>Replicated commit: majority</a:t>
            </a:r>
          </a:p>
          <a:p>
            <a:pPr lvl="1"/>
            <a:r>
              <a:rPr lang="en-US" dirty="0" smtClean="0"/>
              <a:t>2PC/</a:t>
            </a:r>
            <a:r>
              <a:rPr lang="en-US" dirty="0" err="1" smtClean="0"/>
              <a:t>Paxos</a:t>
            </a:r>
            <a:r>
              <a:rPr lang="en-US" dirty="0" smtClean="0"/>
              <a:t>: read from leader</a:t>
            </a:r>
          </a:p>
          <a:p>
            <a:endParaRPr lang="en-US" dirty="0" smtClean="0"/>
          </a:p>
          <a:p>
            <a:r>
              <a:rPr lang="en-US" dirty="0" smtClean="0"/>
              <a:t>Commit phase</a:t>
            </a:r>
          </a:p>
          <a:p>
            <a:pPr lvl="1"/>
            <a:r>
              <a:rPr lang="en-US" dirty="0" smtClean="0"/>
              <a:t>Replicated commit: 1 round to majority</a:t>
            </a:r>
          </a:p>
          <a:p>
            <a:pPr lvl="1"/>
            <a:r>
              <a:rPr lang="en-US" dirty="0" smtClean="0"/>
              <a:t>Spanner: 1 round to leaders + majority round from leaders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961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59"/>
    </mc:Choice>
    <mc:Fallback xmlns="">
      <p:transition spd="slow" advTm="440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586" y="2103357"/>
            <a:ext cx="6000750" cy="414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74335" y="2844931"/>
            <a:ext cx="297455" cy="33050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41604" y="3240398"/>
            <a:ext cx="297455" cy="33050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00644" y="3064638"/>
            <a:ext cx="297455" cy="33050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67167" y="2701081"/>
            <a:ext cx="297455" cy="33050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344119" y="3862472"/>
            <a:ext cx="297455" cy="33050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38839" y="3651751"/>
            <a:ext cx="438912" cy="58521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201898" y="3443548"/>
            <a:ext cx="850392" cy="11338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337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965288" y="2388350"/>
            <a:ext cx="603504" cy="80467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956124" y="2571690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167</a:t>
            </a:r>
            <a:endParaRPr lang="en-US" sz="1200" dirty="0"/>
          </a:p>
        </p:txBody>
      </p:sp>
      <p:sp>
        <p:nvSpPr>
          <p:cNvPr id="30" name="Oval 29"/>
          <p:cNvSpPr/>
          <p:nvPr/>
        </p:nvSpPr>
        <p:spPr>
          <a:xfrm>
            <a:off x="5998765" y="2151560"/>
            <a:ext cx="932688" cy="124358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403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96467" y="4609931"/>
            <a:ext cx="685800" cy="9144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4238" y="5606448"/>
            <a:ext cx="685800" cy="914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40648" y="4836299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Replicated Commit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85444" y="586002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2PC/</a:t>
            </a:r>
            <a:r>
              <a:rPr lang="en-US" dirty="0" err="1" smtClean="0"/>
              <a:t>Paxos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06566" y="1994054"/>
            <a:ext cx="25972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Five data centers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Data into 3 partitions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YCSB clients at each data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Show average commit latency (</a:t>
            </a:r>
            <a:r>
              <a:rPr lang="en-US" dirty="0" err="1" smtClean="0"/>
              <a:t>ms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54488" y="3775082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92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001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17"/>
    </mc:Choice>
    <mc:Fallback xmlns="">
      <p:transition spd="slow" advTm="700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28" grpId="0" animBg="1"/>
      <p:bldP spid="29" grpId="0"/>
      <p:bldP spid="30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[CIDR’2013]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990397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2">
                    <a:lumMod val="50000"/>
                  </a:schemeClr>
                </a:solidFill>
              </a:rPr>
              <a:t>“</a:t>
            </a:r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</a:rPr>
              <a:t>Can we</a:t>
            </a:r>
            <a:r>
              <a:rPr lang="en-US" sz="6600" dirty="0" smtClean="0"/>
              <a:t> break </a:t>
            </a:r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endParaRPr lang="en-US" sz="8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8822" y="3123962"/>
            <a:ext cx="529657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C000"/>
                </a:solidFill>
              </a:rPr>
              <a:t>RTT barrier</a:t>
            </a:r>
            <a:r>
              <a:rPr lang="en-US" sz="6600" dirty="0">
                <a:solidFill>
                  <a:schemeClr val="bg2">
                    <a:lumMod val="50000"/>
                  </a:schemeClr>
                </a:solidFill>
              </a:rPr>
              <a:t>?</a:t>
            </a:r>
            <a:r>
              <a:rPr lang="en-US" sz="8000" dirty="0">
                <a:solidFill>
                  <a:schemeClr val="bg2">
                    <a:lumMod val="50000"/>
                  </a:schemeClr>
                </a:solidFill>
              </a:rPr>
              <a:t>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3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65"/>
    </mc:Choice>
    <mc:Fallback xmlns="">
      <p:transition spd="slow" advTm="2676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Geo-replication</a:t>
            </a:r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457200" y="2057400"/>
            <a:ext cx="4114800" cy="4495800"/>
          </a:xfrm>
          <a:prstGeom prst="cloudCallout">
            <a:avLst>
              <a:gd name="adj1" fmla="val -13516"/>
              <a:gd name="adj2" fmla="val 4837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1987973" y="2819400"/>
            <a:ext cx="914400" cy="6858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miley Face 7"/>
          <p:cNvSpPr/>
          <p:nvPr/>
        </p:nvSpPr>
        <p:spPr>
          <a:xfrm>
            <a:off x="1447800" y="1676400"/>
            <a:ext cx="609600" cy="609600"/>
          </a:xfrm>
          <a:prstGeom prst="smileyFace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iley Face 8"/>
          <p:cNvSpPr/>
          <p:nvPr/>
        </p:nvSpPr>
        <p:spPr>
          <a:xfrm>
            <a:off x="2209800" y="1676400"/>
            <a:ext cx="609600" cy="609600"/>
          </a:xfrm>
          <a:prstGeom prst="smileyFace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/>
          <p:cNvSpPr/>
          <p:nvPr/>
        </p:nvSpPr>
        <p:spPr>
          <a:xfrm>
            <a:off x="2971800" y="1676400"/>
            <a:ext cx="609600" cy="609600"/>
          </a:xfrm>
          <a:prstGeom prst="smileyFace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n 20"/>
          <p:cNvSpPr/>
          <p:nvPr/>
        </p:nvSpPr>
        <p:spPr>
          <a:xfrm>
            <a:off x="1987973" y="3923309"/>
            <a:ext cx="914400" cy="6858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Can 21"/>
          <p:cNvSpPr/>
          <p:nvPr/>
        </p:nvSpPr>
        <p:spPr>
          <a:xfrm>
            <a:off x="1987973" y="5078162"/>
            <a:ext cx="914400" cy="6858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066800" y="5943600"/>
            <a:ext cx="2598234" cy="609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Datacenter California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Cloud Callout 44"/>
          <p:cNvSpPr/>
          <p:nvPr/>
        </p:nvSpPr>
        <p:spPr>
          <a:xfrm>
            <a:off x="4876800" y="2122449"/>
            <a:ext cx="4114800" cy="4495800"/>
          </a:xfrm>
          <a:prstGeom prst="cloudCallout">
            <a:avLst>
              <a:gd name="adj1" fmla="val -13516"/>
              <a:gd name="adj2" fmla="val 4837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an 45"/>
          <p:cNvSpPr/>
          <p:nvPr/>
        </p:nvSpPr>
        <p:spPr>
          <a:xfrm>
            <a:off x="6469566" y="2960649"/>
            <a:ext cx="914400" cy="685800"/>
          </a:xfrm>
          <a:prstGeom prst="ca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Smiley Face 46"/>
          <p:cNvSpPr/>
          <p:nvPr/>
        </p:nvSpPr>
        <p:spPr>
          <a:xfrm>
            <a:off x="5867400" y="1676400"/>
            <a:ext cx="609600" cy="609600"/>
          </a:xfrm>
          <a:prstGeom prst="smileyFace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miley Face 47"/>
          <p:cNvSpPr/>
          <p:nvPr/>
        </p:nvSpPr>
        <p:spPr>
          <a:xfrm>
            <a:off x="6629400" y="1676400"/>
            <a:ext cx="609600" cy="609600"/>
          </a:xfrm>
          <a:prstGeom prst="smileyFace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miley Face 48"/>
          <p:cNvSpPr/>
          <p:nvPr/>
        </p:nvSpPr>
        <p:spPr>
          <a:xfrm>
            <a:off x="7391400" y="1676400"/>
            <a:ext cx="609600" cy="609600"/>
          </a:xfrm>
          <a:prstGeom prst="smileyFace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an 59"/>
          <p:cNvSpPr/>
          <p:nvPr/>
        </p:nvSpPr>
        <p:spPr>
          <a:xfrm>
            <a:off x="6477000" y="4027449"/>
            <a:ext cx="914400" cy="685800"/>
          </a:xfrm>
          <a:prstGeom prst="ca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Can 61"/>
          <p:cNvSpPr/>
          <p:nvPr/>
        </p:nvSpPr>
        <p:spPr>
          <a:xfrm>
            <a:off x="6477000" y="5094249"/>
            <a:ext cx="914400" cy="685800"/>
          </a:xfrm>
          <a:prstGeom prst="ca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5486400" y="6008649"/>
            <a:ext cx="2598234" cy="609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Datacenter Virginia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185" y="228600"/>
            <a:ext cx="4427815" cy="772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600" dirty="0" smtClean="0">
                <a:solidFill>
                  <a:srgbClr val="FF0000"/>
                </a:solidFill>
              </a:rPr>
              <a:t>X</a:t>
            </a:r>
            <a:endParaRPr lang="en-US" sz="49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31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134"/>
    </mc:Choice>
    <mc:Fallback xmlns="">
      <p:transition spd="slow" advTm="661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60" grpId="0" animBg="1"/>
      <p:bldP spid="62" grpId="0" animBg="1"/>
      <p:bldP spid="64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Decoupling consistency and fault-tolerance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Decouple </a:t>
            </a:r>
            <a:r>
              <a:rPr lang="en-US" dirty="0" smtClean="0">
                <a:solidFill>
                  <a:srgbClr val="0070C0"/>
                </a:solidFill>
              </a:rPr>
              <a:t>consistency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fault-tolerance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Protocols to ensure consistency only</a:t>
            </a:r>
          </a:p>
          <a:p>
            <a:pPr lvl="1"/>
            <a:r>
              <a:rPr lang="en-US" dirty="0" smtClean="0"/>
              <a:t>Augment with fault-tolerance later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Message Futures [CIDR’13]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causally ordered log </a:t>
            </a:r>
            <a:r>
              <a:rPr lang="en-US" dirty="0" smtClean="0"/>
              <a:t>is leveraged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606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39"/>
    </mc:Choice>
    <mc:Fallback xmlns="">
      <p:transition spd="slow" advTm="537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Futures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04800" y="4114800"/>
            <a:ext cx="83058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04800" y="6096000"/>
            <a:ext cx="83058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4800" y="37338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6783" y="570271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752600" y="4114800"/>
            <a:ext cx="1447800" cy="195725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200400" y="4114800"/>
            <a:ext cx="1219200" cy="19572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495800" y="4096601"/>
            <a:ext cx="1447800" cy="195725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943600" y="4096601"/>
            <a:ext cx="1219200" cy="19572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86060" y="1819870"/>
            <a:ext cx="7819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Simple case: Ping ponging log propagations</a:t>
            </a:r>
          </a:p>
          <a:p>
            <a:r>
              <a:rPr lang="en-US" dirty="0" smtClean="0"/>
              <a:t>Commit rule: (1) wait until next log is received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(2) detect conflicts with coming log. </a:t>
            </a:r>
          </a:p>
        </p:txBody>
      </p:sp>
      <p:sp>
        <p:nvSpPr>
          <p:cNvPr id="3" name="Oval 2"/>
          <p:cNvSpPr/>
          <p:nvPr/>
        </p:nvSpPr>
        <p:spPr>
          <a:xfrm>
            <a:off x="2845252" y="3827417"/>
            <a:ext cx="710294" cy="5334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txn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89763" y="3997234"/>
            <a:ext cx="799011" cy="393366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Commit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55337" y="5984595"/>
            <a:ext cx="2488467" cy="174912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296204" y="5971532"/>
            <a:ext cx="2571196" cy="174912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6039404" y="5973339"/>
            <a:ext cx="2571196" cy="17491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143804" y="4390600"/>
            <a:ext cx="1351996" cy="867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Latency less than RTT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4" name="Picture 2" descr="https://s-media-cache-ak0.pinimg.com/originals/de/33/32/de3332fc6658cbf5e69f0a68e56bda0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14" y="2880751"/>
            <a:ext cx="837570" cy="94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2.bp.blogspot.com/-EU7m3sdNt7s/UohgmmgPyaI/AAAAAAAAGvo/cCcQpLyyqtI/s1600/014+Usc_football_logo+%2528Copy%2529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304" y="5163281"/>
            <a:ext cx="748591" cy="7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562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319"/>
    </mc:Choice>
    <mc:Fallback xmlns="">
      <p:transition spd="slow" advTm="1303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6" grpId="0" animBg="1"/>
      <p:bldP spid="48" grpId="0" animBg="1"/>
      <p:bldP spid="5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Futures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04800" y="4114800"/>
            <a:ext cx="83058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04800" y="6096000"/>
            <a:ext cx="83058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4800" y="37338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6783" y="570271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899570" y="4127080"/>
            <a:ext cx="2901030" cy="19572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86060" y="1447800"/>
            <a:ext cx="7819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General case: Continuous log propagations</a:t>
            </a:r>
          </a:p>
          <a:p>
            <a:r>
              <a:rPr lang="en-US" dirty="0" smtClean="0"/>
              <a:t>Commit rule: (1) wait until </a:t>
            </a:r>
            <a:r>
              <a:rPr lang="en-US" dirty="0" smtClean="0">
                <a:solidFill>
                  <a:srgbClr val="FF0000"/>
                </a:solidFill>
              </a:rPr>
              <a:t>previous log transmission is acknowledged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(2) detect conflicts with coming log</a:t>
            </a:r>
          </a:p>
        </p:txBody>
      </p:sp>
      <p:sp>
        <p:nvSpPr>
          <p:cNvPr id="3" name="Oval 2"/>
          <p:cNvSpPr/>
          <p:nvPr/>
        </p:nvSpPr>
        <p:spPr>
          <a:xfrm>
            <a:off x="2133600" y="3611879"/>
            <a:ext cx="710294" cy="5334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txn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244429" y="4205891"/>
            <a:ext cx="799011" cy="393366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Commit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55337" y="5984595"/>
            <a:ext cx="4020090" cy="174912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800600" y="5973339"/>
            <a:ext cx="1142999" cy="174912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6044834" y="5973339"/>
            <a:ext cx="2565765" cy="17491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1896304" y="4127080"/>
            <a:ext cx="2904296" cy="19572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3313618" y="4138748"/>
            <a:ext cx="2904296" cy="19572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4765766" y="4127080"/>
            <a:ext cx="2904296" cy="19572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143804" y="4145279"/>
            <a:ext cx="2901030" cy="19572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4675427" y="4127080"/>
            <a:ext cx="2901030" cy="19572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1899570" y="4145280"/>
            <a:ext cx="2901030" cy="19572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8" idx="1"/>
          </p:cNvCxnSpPr>
          <p:nvPr/>
        </p:nvCxnSpPr>
        <p:spPr>
          <a:xfrm flipV="1">
            <a:off x="4800600" y="4138748"/>
            <a:ext cx="2869462" cy="192204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3505200" y="2638306"/>
            <a:ext cx="4473481" cy="12954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For arbitrary log propagation</a:t>
            </a:r>
          </a:p>
          <a:p>
            <a:pPr marL="285750" indent="-285750" algn="ctr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</a:rPr>
              <a:t>Control relative performance by controlling propagation rates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3" name="Picture 2" descr="https://s-media-cache-ak0.pinimg.com/originals/de/33/32/de3332fc6658cbf5e69f0a68e56bda0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962" y="2705099"/>
            <a:ext cx="837570" cy="94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ttp://2.bp.blogspot.com/-EU7m3sdNt7s/UohgmmgPyaI/AAAAAAAAGvo/cCcQpLyyqtI/s1600/014+Usc_football_logo+%2528Copy%2529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304" y="5163281"/>
            <a:ext cx="748591" cy="7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741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042"/>
    </mc:Choice>
    <mc:Fallback xmlns="">
      <p:transition spd="slow" advTm="790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6" grpId="0" animBg="1"/>
      <p:bldP spid="48" grpId="0" animBg="1"/>
      <p:bldP spid="50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[SIGMOD’15]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2819400"/>
            <a:ext cx="8229600" cy="16851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800" dirty="0" smtClean="0">
                <a:solidFill>
                  <a:schemeClr val="bg2">
                    <a:lumMod val="50000"/>
                  </a:schemeClr>
                </a:solidFill>
              </a:rPr>
              <a:t>“</a:t>
            </a:r>
            <a:r>
              <a:rPr lang="en-US" sz="17600" dirty="0" smtClean="0">
                <a:solidFill>
                  <a:schemeClr val="bg2">
                    <a:lumMod val="50000"/>
                  </a:schemeClr>
                </a:solidFill>
              </a:rPr>
              <a:t>Is there a </a:t>
            </a:r>
            <a:r>
              <a:rPr lang="en-US" sz="17600" b="1" dirty="0" smtClean="0">
                <a:solidFill>
                  <a:schemeClr val="tx1"/>
                </a:solidFill>
              </a:rPr>
              <a:t>lower-bound</a:t>
            </a:r>
          </a:p>
          <a:p>
            <a:pPr algn="just"/>
            <a:r>
              <a:rPr lang="en-US" sz="16000" b="1" dirty="0">
                <a:solidFill>
                  <a:schemeClr val="bg1"/>
                </a:solidFill>
              </a:rPr>
              <a:t> </a:t>
            </a:r>
            <a:r>
              <a:rPr lang="en-US" sz="16000" b="1" dirty="0" smtClean="0">
                <a:solidFill>
                  <a:schemeClr val="bg1"/>
                </a:solidFill>
              </a:rPr>
              <a:t>   </a:t>
            </a:r>
            <a:r>
              <a:rPr lang="en-US" sz="16000" dirty="0" smtClean="0">
                <a:solidFill>
                  <a:schemeClr val="bg2">
                    <a:lumMod val="50000"/>
                  </a:schemeClr>
                </a:solidFill>
              </a:rPr>
              <a:t>on</a:t>
            </a:r>
            <a:r>
              <a:rPr lang="en-US" sz="16000" dirty="0" smtClean="0">
                <a:solidFill>
                  <a:schemeClr val="tx1"/>
                </a:solidFill>
              </a:rPr>
              <a:t> </a:t>
            </a:r>
            <a:r>
              <a:rPr lang="en-US" sz="16000" dirty="0" smtClean="0">
                <a:solidFill>
                  <a:srgbClr val="FFC000"/>
                </a:solidFill>
              </a:rPr>
              <a:t>transaction latency</a:t>
            </a:r>
            <a:r>
              <a:rPr lang="en-US" sz="19200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  <a:r>
              <a:rPr lang="en-US" sz="26400" dirty="0" smtClean="0">
                <a:solidFill>
                  <a:schemeClr val="bg2">
                    <a:lumMod val="50000"/>
                  </a:schemeClr>
                </a:solidFill>
              </a:rPr>
              <a:t>”</a:t>
            </a:r>
            <a:endParaRPr lang="en-US" sz="26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51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09"/>
    </mc:Choice>
    <mc:Fallback xmlns="">
      <p:transition spd="slow" advTm="45109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1063951" y="1981200"/>
            <a:ext cx="6860849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063951" y="3962400"/>
            <a:ext cx="6860849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8546" y="1627257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39192" y="3608457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B</a:t>
            </a:r>
            <a:endParaRPr lang="en-US" sz="4000" dirty="0"/>
          </a:p>
        </p:txBody>
      </p:sp>
      <p:sp>
        <p:nvSpPr>
          <p:cNvPr id="11" name="Oval 10"/>
          <p:cNvSpPr/>
          <p:nvPr/>
        </p:nvSpPr>
        <p:spPr>
          <a:xfrm>
            <a:off x="2781300" y="1790700"/>
            <a:ext cx="457200" cy="381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524500" y="1752600"/>
            <a:ext cx="457200" cy="3810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endCxn id="12" idx="3"/>
          </p:cNvCxnSpPr>
          <p:nvPr/>
        </p:nvCxnSpPr>
        <p:spPr>
          <a:xfrm flipV="1">
            <a:off x="3009900" y="2077804"/>
            <a:ext cx="2581555" cy="188459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5"/>
          </p:cNvCxnSpPr>
          <p:nvPr/>
        </p:nvCxnSpPr>
        <p:spPr>
          <a:xfrm>
            <a:off x="3171545" y="2115904"/>
            <a:ext cx="2343697" cy="184649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063951" y="3733800"/>
            <a:ext cx="1945949" cy="8382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Events can affect outcome of T1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15242" y="3714572"/>
            <a:ext cx="1945949" cy="8382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Events can  be affected by T1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429000" y="3771900"/>
            <a:ext cx="4572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648200" y="3752672"/>
            <a:ext cx="4572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528574" y="4217623"/>
            <a:ext cx="1544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Transaction T2</a:t>
            </a:r>
            <a:endParaRPr lang="en-US" dirty="0"/>
          </a:p>
        </p:txBody>
      </p:sp>
      <p:sp>
        <p:nvSpPr>
          <p:cNvPr id="20" name="Flowchart: Predefined Process 19"/>
          <p:cNvSpPr/>
          <p:nvPr/>
        </p:nvSpPr>
        <p:spPr>
          <a:xfrm>
            <a:off x="493875" y="5638800"/>
            <a:ext cx="8001000" cy="1066800"/>
          </a:xfrm>
          <a:prstGeom prst="flowChartPredefinedProcess">
            <a:avLst/>
          </a:prstGeom>
          <a:solidFill>
            <a:srgbClr val="9FD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Commit latency of A + Commit latency of B must be greater than or equal the Round-Trip Time between them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36925" y="789057"/>
            <a:ext cx="1945949" cy="8382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T1 requests to commit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80125" y="834620"/>
            <a:ext cx="1945949" cy="8382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T1 commits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76391" y="1799409"/>
            <a:ext cx="2238851" cy="27839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T1 latency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62836" y="3823202"/>
            <a:ext cx="2238851" cy="2783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T2 latency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5" name="Picture 2" descr="https://s-media-cache-ak0.pinimg.com/originals/de/33/32/de3332fc6658cbf5e69f0a68e56bda0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555" y="739217"/>
            <a:ext cx="837570" cy="94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2.bp.blogspot.com/-EU7m3sdNt7s/UohgmmgPyaI/AAAAAAAAGvo/cCcQpLyyqtI/s1600/014+Usc_football_logo+%2528Copy%2529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951" y="4552772"/>
            <a:ext cx="748591" cy="7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522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54"/>
    </mc:Choice>
    <mc:Fallback xmlns="">
      <p:transition spd="slow" advTm="1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/>
      <p:bldP spid="20" grpId="0" animBg="1"/>
      <p:bldP spid="23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latency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Lower bound: </a:t>
            </a:r>
          </a:p>
          <a:p>
            <a:pPr lvl="1"/>
            <a:r>
              <a:rPr lang="en-US" dirty="0" smtClean="0"/>
              <a:t>Latency(A) + Latency(B) &gt; RTT(A,B)</a:t>
            </a:r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38200" y="5181600"/>
            <a:ext cx="7543800" cy="12954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  </a:t>
            </a:r>
            <a:r>
              <a:rPr lang="en-US" dirty="0" smtClean="0">
                <a:solidFill>
                  <a:schemeClr val="tx2"/>
                </a:solidFill>
              </a:rPr>
              <a:t>Minimize</a:t>
            </a:r>
            <a:r>
              <a:rPr lang="en-US" dirty="0" smtClean="0"/>
              <a:t>       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sum of latencies)</a:t>
            </a:r>
          </a:p>
          <a:p>
            <a:r>
              <a:rPr lang="en-US" dirty="0"/>
              <a:t>  </a:t>
            </a:r>
            <a:r>
              <a:rPr lang="en-US" dirty="0">
                <a:solidFill>
                  <a:schemeClr val="tx2"/>
                </a:solidFill>
              </a:rPr>
              <a:t>Subject to   </a:t>
            </a:r>
            <a:r>
              <a:rPr lang="en-US" dirty="0" smtClean="0">
                <a:solidFill>
                  <a:schemeClr val="tx2"/>
                </a:solidFill>
              </a:rPr>
              <a:t>  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1) Latency(A) + Latency (B) &gt; RTT(A,B), for all A,B</a:t>
            </a:r>
          </a:p>
          <a:p>
            <a:r>
              <a:rPr lang="en-US" dirty="0">
                <a:solidFill>
                  <a:schemeClr val="tx1"/>
                </a:solidFill>
              </a:rPr>
              <a:t>                     </a:t>
            </a:r>
            <a:r>
              <a:rPr lang="en-US" dirty="0" smtClean="0">
                <a:solidFill>
                  <a:schemeClr val="tx1"/>
                </a:solidFill>
              </a:rPr>
              <a:t>   (</a:t>
            </a:r>
            <a:r>
              <a:rPr lang="en-US" dirty="0">
                <a:solidFill>
                  <a:schemeClr val="tx1"/>
                </a:solidFill>
              </a:rPr>
              <a:t>2) Latency (A) &gt;= 0, for all A</a:t>
            </a:r>
          </a:p>
        </p:txBody>
      </p:sp>
      <p:sp>
        <p:nvSpPr>
          <p:cNvPr id="5" name="Oval 4"/>
          <p:cNvSpPr/>
          <p:nvPr/>
        </p:nvSpPr>
        <p:spPr>
          <a:xfrm>
            <a:off x="3810000" y="2612826"/>
            <a:ext cx="838200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705100" y="3839697"/>
            <a:ext cx="838200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914900" y="3822280"/>
            <a:ext cx="838200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>
            <a:stCxn id="5" idx="2"/>
          </p:cNvCxnSpPr>
          <p:nvPr/>
        </p:nvCxnSpPr>
        <p:spPr>
          <a:xfrm flipH="1">
            <a:off x="3108642" y="3070026"/>
            <a:ext cx="701358" cy="7696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7" idx="2"/>
            <a:endCxn id="6" idx="6"/>
          </p:cNvCxnSpPr>
          <p:nvPr/>
        </p:nvCxnSpPr>
        <p:spPr>
          <a:xfrm flipH="1">
            <a:off x="3543300" y="4279480"/>
            <a:ext cx="1371600" cy="174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7" idx="0"/>
          </p:cNvCxnSpPr>
          <p:nvPr/>
        </p:nvCxnSpPr>
        <p:spPr>
          <a:xfrm>
            <a:off x="4648200" y="3070026"/>
            <a:ext cx="685800" cy="7522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33700" y="328888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13427" y="330080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008527" y="435057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924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26"/>
    </mc:Choice>
    <mc:Fallback xmlns="">
      <p:transition spd="slow" advTm="131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latency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076700" y="1533746"/>
            <a:ext cx="838200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971800" y="2760617"/>
            <a:ext cx="838200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181600" y="2743200"/>
            <a:ext cx="838200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>
            <a:stCxn id="4" idx="2"/>
          </p:cNvCxnSpPr>
          <p:nvPr/>
        </p:nvCxnSpPr>
        <p:spPr>
          <a:xfrm flipH="1">
            <a:off x="3375342" y="1990946"/>
            <a:ext cx="701358" cy="7696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2"/>
            <a:endCxn id="5" idx="6"/>
          </p:cNvCxnSpPr>
          <p:nvPr/>
        </p:nvCxnSpPr>
        <p:spPr>
          <a:xfrm flipH="1">
            <a:off x="3810000" y="3200400"/>
            <a:ext cx="1371600" cy="174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6" idx="0"/>
          </p:cNvCxnSpPr>
          <p:nvPr/>
        </p:nvCxnSpPr>
        <p:spPr>
          <a:xfrm>
            <a:off x="4914900" y="1990946"/>
            <a:ext cx="685800" cy="7522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00400" y="22098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380127" y="222172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275227" y="327149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</a:t>
            </a:r>
            <a:endParaRPr lang="en-US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725247"/>
              </p:ext>
            </p:extLst>
          </p:nvPr>
        </p:nvGraphicFramePr>
        <p:xfrm>
          <a:off x="762002" y="4267200"/>
          <a:ext cx="7620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798"/>
                <a:gridCol w="1143000"/>
                <a:gridCol w="1219200"/>
                <a:gridCol w="1143000"/>
                <a:gridCol w="11430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Protocol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Latency(A)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Latency(B)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Latency(C)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Average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Leader-based</a:t>
                      </a:r>
                      <a:r>
                        <a:rPr lang="en-US" baseline="0" dirty="0" smtClean="0"/>
                        <a:t> (Leader 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16.67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Leader-based (Leader 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Majority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23.33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Optimal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23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25"/>
    </mc:Choice>
    <mc:Fallback xmlns="">
      <p:transition spd="slow" advTm="4925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[SIGMOD’15]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2438400"/>
            <a:ext cx="8229600" cy="30567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smtClean="0">
                <a:solidFill>
                  <a:schemeClr val="bg2">
                    <a:lumMod val="50000"/>
                  </a:schemeClr>
                </a:solidFill>
              </a:rPr>
              <a:t>Achieving the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8000" b="1" dirty="0" smtClean="0">
                <a:solidFill>
                  <a:srgbClr val="FFC000"/>
                </a:solidFill>
              </a:rPr>
              <a:t>lower-bound</a:t>
            </a:r>
            <a:endParaRPr lang="en-US" b="1" dirty="0" smtClean="0">
              <a:solidFill>
                <a:srgbClr val="FFC000"/>
              </a:solidFill>
            </a:endParaRPr>
          </a:p>
          <a:p>
            <a:pPr algn="just"/>
            <a:endParaRPr lang="en-US" sz="7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77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54"/>
    </mc:Choice>
    <mc:Fallback xmlns="">
      <p:transition spd="slow" advTm="5554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insight from the lower-bound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286759" y="3947445"/>
            <a:ext cx="6860849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286759" y="5928645"/>
            <a:ext cx="6860849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71354" y="3593502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5574702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B</a:t>
            </a:r>
            <a:endParaRPr lang="en-US" sz="4000" dirty="0"/>
          </a:p>
        </p:txBody>
      </p:sp>
      <p:sp>
        <p:nvSpPr>
          <p:cNvPr id="11" name="Oval 10"/>
          <p:cNvSpPr/>
          <p:nvPr/>
        </p:nvSpPr>
        <p:spPr>
          <a:xfrm>
            <a:off x="3004108" y="3756945"/>
            <a:ext cx="457200" cy="381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747308" y="3718845"/>
            <a:ext cx="457200" cy="3810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endCxn id="12" idx="3"/>
          </p:cNvCxnSpPr>
          <p:nvPr/>
        </p:nvCxnSpPr>
        <p:spPr>
          <a:xfrm flipV="1">
            <a:off x="3232708" y="4044049"/>
            <a:ext cx="2581555" cy="188459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5"/>
          </p:cNvCxnSpPr>
          <p:nvPr/>
        </p:nvCxnSpPr>
        <p:spPr>
          <a:xfrm>
            <a:off x="3394353" y="4082149"/>
            <a:ext cx="2343697" cy="184649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286759" y="5700045"/>
            <a:ext cx="1945949" cy="8382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Events can affect outcome of T1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38050" y="5680817"/>
            <a:ext cx="1945949" cy="8382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Events can  be affected by T1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651808" y="5738145"/>
            <a:ext cx="4572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871008" y="5718917"/>
            <a:ext cx="4572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751382" y="6183868"/>
            <a:ext cx="1544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Transaction T2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259733" y="2755302"/>
            <a:ext cx="1945949" cy="8382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T1 requests to commit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02933" y="2800865"/>
            <a:ext cx="1945949" cy="8382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T1 commits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Helios</a:t>
            </a:r>
            <a:endParaRPr lang="en-US" dirty="0"/>
          </a:p>
        </p:txBody>
      </p:sp>
      <p:pic>
        <p:nvPicPr>
          <p:cNvPr id="20" name="Picture 2" descr="https://s-media-cache-ak0.pinimg.com/originals/de/33/32/de3332fc6658cbf5e69f0a68e56bda0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425" y="2772179"/>
            <a:ext cx="837570" cy="94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2.bp.blogspot.com/-EU7m3sdNt7s/UohgmmgPyaI/AAAAAAAAGvo/cCcQpLyyqtI/s1600/014+Usc_football_logo+%2528Copy%2529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425" y="5257800"/>
            <a:ext cx="748591" cy="7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486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63"/>
    </mc:Choice>
    <mc:Fallback xmlns="">
      <p:transition spd="slow" advTm="89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9.71548E-7 L 0.11667 0.0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>
            <a:off x="1286759" y="5241756"/>
            <a:ext cx="6860849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1286759" y="5125560"/>
            <a:ext cx="1945949" cy="174912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286759" y="3260556"/>
            <a:ext cx="6860849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71354" y="2906613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4887813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B</a:t>
            </a:r>
            <a:endParaRPr lang="en-US" sz="4000" dirty="0"/>
          </a:p>
        </p:txBody>
      </p:sp>
      <p:sp>
        <p:nvSpPr>
          <p:cNvPr id="11" name="Oval 10"/>
          <p:cNvSpPr/>
          <p:nvPr/>
        </p:nvSpPr>
        <p:spPr>
          <a:xfrm>
            <a:off x="3004108" y="3070056"/>
            <a:ext cx="457200" cy="381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747308" y="3031956"/>
            <a:ext cx="457200" cy="381000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endCxn id="12" idx="3"/>
          </p:cNvCxnSpPr>
          <p:nvPr/>
        </p:nvCxnSpPr>
        <p:spPr>
          <a:xfrm flipV="1">
            <a:off x="3232708" y="3357160"/>
            <a:ext cx="2581555" cy="188459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Helios commit protocol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7924800" y="3435417"/>
            <a:ext cx="0" cy="16383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077200" y="3993577"/>
            <a:ext cx="1020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RTT=16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11865" y="2667000"/>
            <a:ext cx="1600200" cy="3660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Latency= 10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211865" y="4656471"/>
            <a:ext cx="1600200" cy="3660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Latency= 6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232708" y="2286000"/>
            <a:ext cx="0" cy="7459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692624" y="1927554"/>
            <a:ext cx="951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Time=5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997046" y="2268974"/>
            <a:ext cx="0" cy="7459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456962" y="1899642"/>
            <a:ext cx="1080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Time=15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3276600" y="5486400"/>
            <a:ext cx="0" cy="838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800636" y="6400800"/>
            <a:ext cx="951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Time=7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5684922" y="5419560"/>
            <a:ext cx="0" cy="838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208958" y="6333960"/>
            <a:ext cx="1080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Time=13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1" idx="5"/>
          </p:cNvCxnSpPr>
          <p:nvPr/>
        </p:nvCxnSpPr>
        <p:spPr>
          <a:xfrm>
            <a:off x="3394353" y="3395260"/>
            <a:ext cx="2343697" cy="184649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3354928" y="5125560"/>
            <a:ext cx="4417472" cy="17491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456962" y="5022516"/>
            <a:ext cx="4572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048000" y="5051256"/>
            <a:ext cx="457200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2" descr="https://s-media-cache-ak0.pinimg.com/originals/de/33/32/de3332fc6658cbf5e69f0a68e56bda0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429" y="2268974"/>
            <a:ext cx="837570" cy="94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http://2.bp.blogspot.com/-EU7m3sdNt7s/UohgmmgPyaI/AAAAAAAAGvo/cCcQpLyyqtI/s1600/014+Usc_football_logo+%2528Copy%2529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328" y="4284485"/>
            <a:ext cx="748591" cy="79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031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22"/>
    </mc:Choice>
    <mc:Fallback xmlns="">
      <p:transition spd="slow" advTm="133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1" grpId="0" animBg="1"/>
      <p:bldP spid="12" grpId="0" animBg="1"/>
      <p:bldP spid="10" grpId="0"/>
      <p:bldP spid="20" grpId="0" animBg="1"/>
      <p:bldP spid="23" grpId="0" animBg="1"/>
      <p:bldP spid="26" grpId="0"/>
      <p:bldP spid="28" grpId="0"/>
      <p:bldP spid="33" grpId="0"/>
      <p:bldP spid="35" grpId="0"/>
      <p:bldP spid="37" grpId="0" animBg="1"/>
      <p:bldP spid="18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ages.fastcompany.com/upload/the-cloud-dropbo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29"/>
            <a:ext cx="9144000" cy="684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Office 36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4430741"/>
            <a:ext cx="4876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extension.usu.edu/innovate/images/uploads/dropbox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-30481"/>
            <a:ext cx="18288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upload.wikimedia.org/wikipedia/commons/thumb/1/1d/AmazonWebservices_Logo.svg/2000px-AmazonWebservices_Logo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4157"/>
            <a:ext cx="2933700" cy="117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your-digital-life.com/wp-content/uploads/2011/10/overview_titl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67" y="2936793"/>
            <a:ext cx="1066800" cy="122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apps-dev-tour.appspot.com/static/apps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65" y="762000"/>
            <a:ext cx="2303146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283" y="600611"/>
            <a:ext cx="5497513" cy="60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91200" y="2701434"/>
            <a:ext cx="5338500" cy="592407"/>
          </a:xfrm>
          <a:prstGeom prst="rect">
            <a:avLst/>
          </a:prstGeom>
        </p:spPr>
      </p:pic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50" y="1386007"/>
            <a:ext cx="3513137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070" y="4343400"/>
            <a:ext cx="60896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907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36"/>
    </mc:Choice>
    <mc:Fallback xmlns="">
      <p:transition spd="slow" advTm="249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1823" y="2285999"/>
            <a:ext cx="2743200" cy="43912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/>
              <a:t>Systems are </a:t>
            </a:r>
            <a:r>
              <a:rPr lang="en-US" sz="3200" dirty="0" smtClean="0">
                <a:solidFill>
                  <a:schemeClr val="tx1"/>
                </a:solidFill>
              </a:rPr>
              <a:t>more</a:t>
            </a:r>
            <a:r>
              <a:rPr lang="en-US" sz="3200" dirty="0" smtClean="0"/>
              <a:t> than </a:t>
            </a:r>
            <a:r>
              <a:rPr lang="en-US" sz="3600" dirty="0" smtClean="0">
                <a:solidFill>
                  <a:srgbClr val="FFC000"/>
                </a:solidFill>
              </a:rPr>
              <a:t>transaction </a:t>
            </a:r>
            <a:r>
              <a:rPr lang="en-US" sz="5400" dirty="0" smtClean="0">
                <a:solidFill>
                  <a:srgbClr val="FFC000"/>
                </a:solidFill>
              </a:rPr>
              <a:t>latency </a:t>
            </a:r>
            <a:r>
              <a:rPr lang="en-US" sz="3200" dirty="0" smtClean="0"/>
              <a:t>numbers</a:t>
            </a:r>
            <a:endParaRPr lang="en-US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1295400" y="2283822"/>
            <a:ext cx="2743200" cy="43825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600" dirty="0">
                <a:solidFill>
                  <a:schemeClr val="bg1"/>
                </a:solidFill>
              </a:rPr>
              <a:t>Thinking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5400" dirty="0">
                <a:solidFill>
                  <a:schemeClr val="tx1"/>
                </a:solidFill>
              </a:rPr>
              <a:t>outside 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just"/>
            <a:r>
              <a:rPr lang="en-US" sz="3600" dirty="0" smtClean="0">
                <a:solidFill>
                  <a:schemeClr val="bg1"/>
                </a:solidFill>
              </a:rPr>
              <a:t>the </a:t>
            </a:r>
            <a:r>
              <a:rPr lang="en-US" sz="3600" dirty="0">
                <a:solidFill>
                  <a:schemeClr val="bg1"/>
                </a:solidFill>
              </a:rPr>
              <a:t>box </a:t>
            </a:r>
            <a:r>
              <a:rPr lang="en-US" sz="3600" dirty="0" smtClean="0">
                <a:solidFill>
                  <a:schemeClr val="bg1"/>
                </a:solidFill>
              </a:rPr>
              <a:t>-- </a:t>
            </a:r>
            <a:r>
              <a:rPr lang="en-US" sz="3400" dirty="0" smtClean="0">
                <a:solidFill>
                  <a:srgbClr val="FFC000"/>
                </a:solidFill>
              </a:rPr>
              <a:t>Cross-layer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4800" dirty="0">
                <a:solidFill>
                  <a:srgbClr val="FFC000"/>
                </a:solidFill>
              </a:rPr>
              <a:t>solution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38350" y="609600"/>
            <a:ext cx="52959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Wide-area latency </a:t>
            </a:r>
            <a:r>
              <a:rPr lang="en-US" sz="2800" dirty="0" smtClean="0"/>
              <a:t>awareness</a:t>
            </a:r>
            <a:endParaRPr lang="en-US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1295400" y="1453787"/>
            <a:ext cx="6781800" cy="6433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C000"/>
                </a:solidFill>
              </a:rPr>
              <a:t>Lower-bound </a:t>
            </a:r>
            <a:r>
              <a:rPr lang="en-US" sz="2800" dirty="0" smtClean="0">
                <a:solidFill>
                  <a:schemeClr val="bg1"/>
                </a:solidFill>
              </a:rPr>
              <a:t>on</a:t>
            </a:r>
            <a:r>
              <a:rPr lang="en-US" sz="2800" dirty="0" smtClean="0">
                <a:solidFill>
                  <a:schemeClr val="tx1"/>
                </a:solidFill>
              </a:rPr>
              <a:t> transaction latency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73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49"/>
    </mc:Choice>
    <mc:Fallback xmlns="">
      <p:transition spd="slow" advTm="383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Geo-replication has challenges</a:t>
            </a:r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457200" y="2057400"/>
            <a:ext cx="4114800" cy="1866900"/>
          </a:xfrm>
          <a:prstGeom prst="cloudCallout">
            <a:avLst>
              <a:gd name="adj1" fmla="val -13516"/>
              <a:gd name="adj2" fmla="val 4837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1977812" y="2647950"/>
            <a:ext cx="914400" cy="6858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miley Face 7"/>
          <p:cNvSpPr/>
          <p:nvPr/>
        </p:nvSpPr>
        <p:spPr>
          <a:xfrm>
            <a:off x="1447800" y="1676400"/>
            <a:ext cx="609600" cy="609600"/>
          </a:xfrm>
          <a:prstGeom prst="smileyFace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iley Face 8"/>
          <p:cNvSpPr/>
          <p:nvPr/>
        </p:nvSpPr>
        <p:spPr>
          <a:xfrm>
            <a:off x="2209800" y="1676400"/>
            <a:ext cx="609600" cy="609600"/>
          </a:xfrm>
          <a:prstGeom prst="smileyFace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/>
          <p:cNvSpPr/>
          <p:nvPr/>
        </p:nvSpPr>
        <p:spPr>
          <a:xfrm>
            <a:off x="2971800" y="1676400"/>
            <a:ext cx="609600" cy="609600"/>
          </a:xfrm>
          <a:prstGeom prst="smileyFace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loud Callout 44"/>
          <p:cNvSpPr/>
          <p:nvPr/>
        </p:nvSpPr>
        <p:spPr>
          <a:xfrm>
            <a:off x="4876800" y="2122449"/>
            <a:ext cx="4114800" cy="1801851"/>
          </a:xfrm>
          <a:prstGeom prst="cloudCallout">
            <a:avLst>
              <a:gd name="adj1" fmla="val -13516"/>
              <a:gd name="adj2" fmla="val 4837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an 45"/>
          <p:cNvSpPr/>
          <p:nvPr/>
        </p:nvSpPr>
        <p:spPr>
          <a:xfrm>
            <a:off x="6488853" y="2647950"/>
            <a:ext cx="914400" cy="685800"/>
          </a:xfrm>
          <a:prstGeom prst="ca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Smiley Face 46"/>
          <p:cNvSpPr/>
          <p:nvPr/>
        </p:nvSpPr>
        <p:spPr>
          <a:xfrm>
            <a:off x="5867400" y="1676400"/>
            <a:ext cx="609600" cy="609600"/>
          </a:xfrm>
          <a:prstGeom prst="smileyFace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miley Face 47"/>
          <p:cNvSpPr/>
          <p:nvPr/>
        </p:nvSpPr>
        <p:spPr>
          <a:xfrm>
            <a:off x="6629400" y="1676400"/>
            <a:ext cx="609600" cy="609600"/>
          </a:xfrm>
          <a:prstGeom prst="smileyFace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miley Face 48"/>
          <p:cNvSpPr/>
          <p:nvPr/>
        </p:nvSpPr>
        <p:spPr>
          <a:xfrm>
            <a:off x="7391400" y="1676400"/>
            <a:ext cx="609600" cy="609600"/>
          </a:xfrm>
          <a:prstGeom prst="smileyFace">
            <a:avLst/>
          </a:prstGeo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-Right Arrow 13"/>
          <p:cNvSpPr/>
          <p:nvPr/>
        </p:nvSpPr>
        <p:spPr>
          <a:xfrm>
            <a:off x="2892212" y="2305050"/>
            <a:ext cx="3567193" cy="1371600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Wide-area latency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921514" y="4387003"/>
            <a:ext cx="3508588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Coordination is expensive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92212" y="5105400"/>
            <a:ext cx="16764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Consistency guarantees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4783005" y="5105400"/>
            <a:ext cx="16764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Transactions support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829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09"/>
    </mc:Choice>
    <mc:Fallback xmlns="">
      <p:transition spd="slow" advTm="462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~10 years ago – NoSQL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No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transactions support</a:t>
            </a:r>
          </a:p>
          <a:p>
            <a:endParaRPr lang="en-US" b="1" dirty="0" smtClean="0"/>
          </a:p>
          <a:p>
            <a:r>
              <a:rPr lang="en-US" b="1" dirty="0" smtClean="0"/>
              <a:t>Weaker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consistency guarantees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Transactions and guarantees are often needed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Developer builds own (transactional) solution</a:t>
            </a:r>
          </a:p>
          <a:p>
            <a:pPr lvl="1"/>
            <a:r>
              <a:rPr lang="en-US" dirty="0" smtClean="0"/>
              <a:t>Error-prone process</a:t>
            </a:r>
          </a:p>
          <a:p>
            <a:pPr lvl="1"/>
            <a:r>
              <a:rPr lang="en-US" dirty="0" smtClean="0"/>
              <a:t>Reinventing the wheel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733800" y="3200400"/>
            <a:ext cx="13436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</a:rPr>
              <a:t>BUT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35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325"/>
    </mc:Choice>
    <mc:Fallback xmlns="">
      <p:transition spd="slow" advTm="6132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~4 years ago – bringing back transactions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want our transactions!</a:t>
            </a:r>
          </a:p>
          <a:p>
            <a:pPr lvl="1"/>
            <a:r>
              <a:rPr lang="en-US" dirty="0" smtClean="0"/>
              <a:t>Megastore [CIDR’2011], Spanner [OSDI’12], MDCC [EuroSys’13]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295400" y="3352800"/>
            <a:ext cx="6501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journey from the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simple </a:t>
            </a:r>
            <a:r>
              <a:rPr lang="en-US" sz="2800" dirty="0" smtClean="0"/>
              <a:t>to the </a:t>
            </a:r>
            <a:r>
              <a:rPr lang="en-US" sz="2800" dirty="0" smtClean="0">
                <a:solidFill>
                  <a:srgbClr val="0070C0"/>
                </a:solidFill>
              </a:rPr>
              <a:t>optimal</a:t>
            </a:r>
            <a:endParaRPr lang="en-US" sz="2800" dirty="0">
              <a:solidFill>
                <a:srgbClr val="0070C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57200" y="4953000"/>
            <a:ext cx="8153400" cy="76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66800" y="4800600"/>
            <a:ext cx="0" cy="457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596549" y="4724400"/>
            <a:ext cx="0" cy="457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7986" y="532964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247735" y="524691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66800" y="4431268"/>
            <a:ext cx="18512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Paxos</a:t>
            </a:r>
            <a:r>
              <a:rPr lang="en-US" sz="1600" dirty="0" smtClean="0"/>
              <a:t>-CP </a:t>
            </a:r>
            <a:r>
              <a:rPr lang="en-US" sz="1200" dirty="0" smtClean="0"/>
              <a:t>[VLDB’12]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1965443" y="5093027"/>
            <a:ext cx="26645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Replicated Commit </a:t>
            </a:r>
            <a:r>
              <a:rPr lang="en-US" sz="1200" dirty="0" smtClean="0"/>
              <a:t>[VLDB’13]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581400" y="4462828"/>
            <a:ext cx="2492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Message Futures </a:t>
            </a:r>
            <a:r>
              <a:rPr lang="en-US" sz="1200" dirty="0" smtClean="0"/>
              <a:t>[CIDR’13]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5638800" y="5077638"/>
            <a:ext cx="17251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Helios </a:t>
            </a:r>
            <a:r>
              <a:rPr lang="en-US" sz="1200" dirty="0" smtClean="0"/>
              <a:t>[SIGMOD’15]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324600" y="4431957"/>
            <a:ext cx="17059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Chariots </a:t>
            </a:r>
            <a:r>
              <a:rPr lang="en-US" sz="1200" dirty="0" smtClean="0"/>
              <a:t>[EDBT’15]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963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983"/>
    </mc:Choice>
    <mc:Fallback xmlns="">
      <p:transition spd="slow" advTm="1329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5" grpId="0"/>
      <p:bldP spid="16" grpId="0"/>
      <p:bldP spid="17" grpId="0"/>
      <p:bldP spid="17" grpId="1"/>
      <p:bldP spid="18" grpId="0"/>
      <p:bldP spid="18" grpId="1"/>
      <p:bldP spid="19" grpId="0"/>
      <p:bldP spid="19" grpId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65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7"/>
    </mc:Choice>
    <mc:Fallback xmlns="">
      <p:transition spd="slow" advTm="1339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collection of read and write operations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tomicity,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onsistency, 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solation, 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urability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Abstract as a set of reads and writes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Guarantee the “illusion” of a serial execution</a:t>
            </a:r>
          </a:p>
        </p:txBody>
      </p:sp>
      <p:sp>
        <p:nvSpPr>
          <p:cNvPr id="4" name="Vertical Scroll 3"/>
          <p:cNvSpPr/>
          <p:nvPr/>
        </p:nvSpPr>
        <p:spPr>
          <a:xfrm>
            <a:off x="152400" y="2514600"/>
            <a:ext cx="3657600" cy="2743200"/>
          </a:xfrm>
          <a:prstGeom prst="verticalScroll">
            <a:avLst>
              <a:gd name="adj" fmla="val 1971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Remaining = </a:t>
            </a:r>
            <a:r>
              <a:rPr lang="en-US" sz="1600" b="1" dirty="0" smtClean="0">
                <a:solidFill>
                  <a:srgbClr val="FF0000"/>
                </a:solidFill>
              </a:rPr>
              <a:t>Read (T)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If (Remaining&gt;N)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    </a:t>
            </a:r>
            <a:r>
              <a:rPr lang="en-US" sz="1600" b="1" dirty="0" smtClean="0">
                <a:solidFill>
                  <a:srgbClr val="FF0000"/>
                </a:solidFill>
              </a:rPr>
              <a:t>Write(X, Remaining-N)</a:t>
            </a:r>
          </a:p>
          <a:p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   Process payment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Else</a:t>
            </a:r>
          </a:p>
          <a:p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   fail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514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Buy N tickets</a:t>
            </a:r>
            <a:endParaRPr lang="en-US" dirty="0"/>
          </a:p>
        </p:txBody>
      </p:sp>
      <p:sp>
        <p:nvSpPr>
          <p:cNvPr id="8" name="Vertical Scroll 7"/>
          <p:cNvSpPr/>
          <p:nvPr/>
        </p:nvSpPr>
        <p:spPr>
          <a:xfrm>
            <a:off x="5257800" y="2514600"/>
            <a:ext cx="3657600" cy="2209800"/>
          </a:xfrm>
          <a:prstGeom prst="verticalScroll">
            <a:avLst>
              <a:gd name="adj" fmla="val 1971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Read (T)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Write (T, new value)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2514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Purchase (N)</a:t>
            </a:r>
            <a:endParaRPr lang="en-US" dirty="0"/>
          </a:p>
        </p:txBody>
      </p:sp>
      <p:sp>
        <p:nvSpPr>
          <p:cNvPr id="10" name="Notched Right Arrow 9"/>
          <p:cNvSpPr/>
          <p:nvPr/>
        </p:nvSpPr>
        <p:spPr>
          <a:xfrm>
            <a:off x="3581400" y="2971800"/>
            <a:ext cx="1828800" cy="1066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809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493"/>
    </mc:Choice>
    <mc:Fallback xmlns="">
      <p:transition spd="slow" advTm="86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Why “Guarantee the illusion of a serial execution”?</a:t>
            </a:r>
          </a:p>
        </p:txBody>
      </p:sp>
      <p:sp>
        <p:nvSpPr>
          <p:cNvPr id="11" name="Vertical Scroll 10"/>
          <p:cNvSpPr/>
          <p:nvPr/>
        </p:nvSpPr>
        <p:spPr>
          <a:xfrm>
            <a:off x="4800600" y="2329934"/>
            <a:ext cx="4191000" cy="4070866"/>
          </a:xfrm>
          <a:prstGeom prst="verticalScroll">
            <a:avLst>
              <a:gd name="adj" fmla="val 1214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Remaining = Read (#Tickets)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Write (#Tickets, 2)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Process payment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91200" y="2329934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Buy 2 tickets</a:t>
            </a:r>
            <a:endParaRPr lang="en-US" dirty="0"/>
          </a:p>
        </p:txBody>
      </p:sp>
      <p:sp>
        <p:nvSpPr>
          <p:cNvPr id="13" name="Vertical Scroll 12"/>
          <p:cNvSpPr/>
          <p:nvPr/>
        </p:nvSpPr>
        <p:spPr>
          <a:xfrm>
            <a:off x="152400" y="2329934"/>
            <a:ext cx="4191000" cy="4070866"/>
          </a:xfrm>
          <a:prstGeom prst="verticalScroll">
            <a:avLst>
              <a:gd name="adj" fmla="val 1214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Remaining = Read (#Tickets)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Write </a:t>
            </a:r>
            <a:r>
              <a:rPr lang="en-US" dirty="0">
                <a:solidFill>
                  <a:schemeClr val="tx1"/>
                </a:solidFill>
              </a:rPr>
              <a:t>(#Tickets, </a:t>
            </a:r>
            <a:r>
              <a:rPr lang="en-US" dirty="0" smtClean="0">
                <a:solidFill>
                  <a:schemeClr val="tx1"/>
                </a:solidFill>
              </a:rPr>
              <a:t>1)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Process payment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19200" y="2329934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Buy 3 tickets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43400" y="2819400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08157" y="5715000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1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s://s-media-cache-ak0.pinimg.com/originals/de/33/32/de3332fc6658cbf5e69f0a68e56bda0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2" y="3276600"/>
            <a:ext cx="1565275" cy="176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2.bp.blogspot.com/-EU7m3sdNt7s/UohgmmgPyaI/AAAAAAAAGvo/cCcQpLyyqtI/s1600/014+Usc_football_logo+%2528Copy%2529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48000"/>
            <a:ext cx="1733550" cy="185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415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793"/>
    </mc:Choice>
    <mc:Fallback xmlns="">
      <p:transition spd="slow" advTm="907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|22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9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|12.8|8.2|4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0.9|25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2|28.5|23.9|5.9|10.3|13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1|7.2|9.5|6.3|10.6|5.9|7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0.5|0.4|0.6|0.4|1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0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7|1.1|1.6|1|1.5|0.6|2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1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1|0.8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15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2|55.3|24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1|5.6|7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5.2|7.8|9.7|42.4|0.7|5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23.3|49.6|24.7|18.2|29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20.8|19|25.1|28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8892</TotalTime>
  <Words>935</Words>
  <Application>Microsoft Office PowerPoint</Application>
  <PresentationFormat>On-screen Show (4:3)</PresentationFormat>
  <Paragraphs>315</Paragraphs>
  <Slides>30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Clarity</vt:lpstr>
      <vt:lpstr>Geo-replication</vt:lpstr>
      <vt:lpstr>Geo-replication</vt:lpstr>
      <vt:lpstr>PowerPoint Presentation</vt:lpstr>
      <vt:lpstr>Geo-replication has challenges</vt:lpstr>
      <vt:lpstr>~10 years ago – NoSQL</vt:lpstr>
      <vt:lpstr>~4 years ago – bringing back transactions</vt:lpstr>
      <vt:lpstr>Transactions</vt:lpstr>
      <vt:lpstr>Transactions</vt:lpstr>
      <vt:lpstr>Transactions</vt:lpstr>
      <vt:lpstr>Spanner [OSDI’12]</vt:lpstr>
      <vt:lpstr>Spanner [OSDI’12]</vt:lpstr>
      <vt:lpstr>Transaction latency</vt:lpstr>
      <vt:lpstr>Effective geo-replication</vt:lpstr>
      <vt:lpstr>PowerPoint Presentation</vt:lpstr>
      <vt:lpstr>Wide-area latency awareness</vt:lpstr>
      <vt:lpstr>Replicated Commit [VLDB’13]</vt:lpstr>
      <vt:lpstr>Latency performance</vt:lpstr>
      <vt:lpstr>Performance</vt:lpstr>
      <vt:lpstr>PowerPoint Presentation</vt:lpstr>
      <vt:lpstr>Decoupling consistency and fault-tolerance</vt:lpstr>
      <vt:lpstr>Message Futures</vt:lpstr>
      <vt:lpstr>Message Futures</vt:lpstr>
      <vt:lpstr>PowerPoint Presentation</vt:lpstr>
      <vt:lpstr>PowerPoint Presentation</vt:lpstr>
      <vt:lpstr>Optimal latency</vt:lpstr>
      <vt:lpstr>Optimal latency</vt:lpstr>
      <vt:lpstr>PowerPoint Presentation</vt:lpstr>
      <vt:lpstr>Helios</vt:lpstr>
      <vt:lpstr>Helios commit protocol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Chariots</dc:title>
  <dc:creator>Win 8</dc:creator>
  <cp:lastModifiedBy>Win 8</cp:lastModifiedBy>
  <cp:revision>276</cp:revision>
  <dcterms:created xsi:type="dcterms:W3CDTF">2015-03-20T04:40:28Z</dcterms:created>
  <dcterms:modified xsi:type="dcterms:W3CDTF">2015-06-16T13:14:00Z</dcterms:modified>
</cp:coreProperties>
</file>